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omments/modernComment_15F_0.xml" ContentType="application/vnd.ms-powerpoint.comments+xml"/>
  <Override PartName="/ppt/theme/themeOverride3.xml" ContentType="application/vnd.openxmlformats-officedocument.themeOverride+xml"/>
  <Override PartName="/ppt/notesSlides/notesSlide34.xml" ContentType="application/vnd.openxmlformats-officedocument.presentationml.notesSlide+xml"/>
  <Override PartName="/ppt/theme/themeOverride4.xml" ContentType="application/vnd.openxmlformats-officedocument.themeOverr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49"/>
  </p:notesMasterIdLst>
  <p:handoutMasterIdLst>
    <p:handoutMasterId r:id="rId50"/>
  </p:handoutMasterIdLst>
  <p:sldIdLst>
    <p:sldId id="257" r:id="rId7"/>
    <p:sldId id="270" r:id="rId8"/>
    <p:sldId id="336" r:id="rId9"/>
    <p:sldId id="295" r:id="rId10"/>
    <p:sldId id="329" r:id="rId11"/>
    <p:sldId id="357" r:id="rId12"/>
    <p:sldId id="321" r:id="rId13"/>
    <p:sldId id="366" r:id="rId14"/>
    <p:sldId id="337" r:id="rId15"/>
    <p:sldId id="285" r:id="rId16"/>
    <p:sldId id="287" r:id="rId17"/>
    <p:sldId id="338" r:id="rId18"/>
    <p:sldId id="355" r:id="rId19"/>
    <p:sldId id="356" r:id="rId20"/>
    <p:sldId id="339" r:id="rId21"/>
    <p:sldId id="291" r:id="rId22"/>
    <p:sldId id="340" r:id="rId23"/>
    <p:sldId id="331" r:id="rId24"/>
    <p:sldId id="292" r:id="rId25"/>
    <p:sldId id="341" r:id="rId26"/>
    <p:sldId id="343" r:id="rId27"/>
    <p:sldId id="354" r:id="rId28"/>
    <p:sldId id="347" r:id="rId29"/>
    <p:sldId id="348" r:id="rId30"/>
    <p:sldId id="349" r:id="rId31"/>
    <p:sldId id="365" r:id="rId32"/>
    <p:sldId id="363" r:id="rId33"/>
    <p:sldId id="364" r:id="rId34"/>
    <p:sldId id="367" r:id="rId35"/>
    <p:sldId id="368" r:id="rId36"/>
    <p:sldId id="358" r:id="rId37"/>
    <p:sldId id="345" r:id="rId38"/>
    <p:sldId id="351" r:id="rId39"/>
    <p:sldId id="271" r:id="rId40"/>
    <p:sldId id="272" r:id="rId41"/>
    <p:sldId id="307" r:id="rId42"/>
    <p:sldId id="322" r:id="rId43"/>
    <p:sldId id="327" r:id="rId44"/>
    <p:sldId id="332" r:id="rId45"/>
    <p:sldId id="296" r:id="rId46"/>
    <p:sldId id="283" r:id="rId47"/>
    <p:sldId id="297" r:id="rId48"/>
  </p:sldIdLst>
  <p:sldSz cx="9144000" cy="6858000" type="screen4x3"/>
  <p:notesSz cx="6808788" cy="9940925"/>
  <p:defaultTextStyle>
    <a:defPPr>
      <a:defRPr lang="en-GB"/>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362B188-20D0-BC97-8AF6-207F4CFE1329}" name="Charlotte Griffiths" initials="CG" userId="S::CGriffiths@electoralcommission.org.uk::80b912f7-6bcf-4844-b3c2-126bca51ce51" providerId="AD"/>
  <p188:author id="{2D7CF6F1-0A5E-744A-6A63-72B65334AA96}" name="Sarah Hopson" initials="SH" userId="S::SHopson@electoralcommission.org.uk::230cba28-7d49-47d9-b106-49a86788dc7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Susanne Malmgren" initials="" lastIdx="12" clrIdx="1"/>
  <p:cmAuthor id="1" name="Mark Pascoe" initials="" lastIdx="26" clrIdx="3"/>
  <p:cmAuthor id="8" name="Sarah Hopson" initials="" lastIdx="3" clrIdx="8"/>
  <p:cmAuthor id="2" name="Claire Wardle" initials="" lastIdx="58" clrIdx="6"/>
  <p:cmAuthor id="9" name="Unknown User1" initials="Unknown User1" lastIdx="2" clrIdx="2"/>
  <p:cmAuthor id="3" name="Charlene Hannon" initials="" lastIdx="25" clrIdx="4"/>
  <p:cmAuthor id="4" name="Joanne Anderson" initials="" lastIdx="1" clrIdx="0"/>
  <p:cmAuthor id="5" name="Unknown User2" initials="Unknown User2" lastIdx="2" clrIdx="5"/>
  <p:cmAuthor id="6" name="Ali Eastwood" initials="" lastIdx="9" clrIdx="7"/>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94C6"/>
    <a:srgbClr val="B900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8920" autoAdjust="0"/>
  </p:normalViewPr>
  <p:slideViewPr>
    <p:cSldViewPr snapToGrid="0">
      <p:cViewPr varScale="1">
        <p:scale>
          <a:sx n="62" d="100"/>
          <a:sy n="62" d="100"/>
        </p:scale>
        <p:origin x="1428" y="78"/>
      </p:cViewPr>
      <p:guideLst>
        <p:guide orient="horz" pos="2160"/>
        <p:guide pos="2880"/>
      </p:guideLst>
    </p:cSldViewPr>
  </p:slideViewPr>
  <p:outlineViewPr>
    <p:cViewPr>
      <p:scale>
        <a:sx n="33" d="100"/>
        <a:sy n="33" d="100"/>
      </p:scale>
      <p:origin x="0" y="15900"/>
    </p:cViewPr>
  </p:outlineViewPr>
  <p:notesTextViewPr>
    <p:cViewPr>
      <p:scale>
        <a:sx n="125" d="100"/>
        <a:sy n="125" d="100"/>
      </p:scale>
      <p:origin x="0" y="0"/>
    </p:cViewPr>
  </p:notesTextViewPr>
  <p:sorterViewPr>
    <p:cViewPr>
      <p:scale>
        <a:sx n="100" d="100"/>
        <a:sy n="100" d="100"/>
      </p:scale>
      <p:origin x="0" y="0"/>
    </p:cViewPr>
  </p:sorterViewPr>
  <p:notesViewPr>
    <p:cSldViewPr snapToGrid="0">
      <p:cViewPr>
        <p:scale>
          <a:sx n="80" d="100"/>
          <a:sy n="80" d="100"/>
        </p:scale>
        <p:origin x="4014" y="120"/>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microsoft.com/office/2018/10/relationships/authors" Target="authors.xml"/><Relationship Id="rId8" Type="http://schemas.openxmlformats.org/officeDocument/2006/relationships/slide" Target="slides/slide2.xml"/><Relationship Id="rId51" Type="http://schemas.openxmlformats.org/officeDocument/2006/relationships/commentAuthors" Target="commentAuthors.xml"/><Relationship Id="rId3" Type="http://schemas.openxmlformats.org/officeDocument/2006/relationships/customXml" Target="../customXml/item3.xml"/></Relationships>
</file>

<file path=ppt/comments/modernComment_15F_0.xml><?xml version="1.0" encoding="utf-8"?>
<p188:cmLst xmlns:a="http://schemas.openxmlformats.org/drawingml/2006/main" xmlns:r="http://schemas.openxmlformats.org/officeDocument/2006/relationships" xmlns:p188="http://schemas.microsoft.com/office/powerpoint/2018/8/main">
  <p188:cm id="{B94461A1-50E1-4DBA-9217-8674E8294E18}" authorId="{2D7CF6F1-0A5E-744A-6A63-72B65334AA96}" status="resolved" created="2022-11-30T12:08:23.612" complete="100000">
    <ac:txMkLst xmlns:ac="http://schemas.microsoft.com/office/drawing/2013/main/command">
      <pc:docMk xmlns:pc="http://schemas.microsoft.com/office/powerpoint/2013/main/command"/>
      <pc:sldMk xmlns:pc="http://schemas.microsoft.com/office/powerpoint/2013/main/command" cId="0" sldId="351"/>
      <ac:spMk id="27651" creationId="{7A57B341-9336-4237-839E-A927005A294F}"/>
      <ac:txMk cp="520">
        <ac:context len="521" hash="2385964652"/>
      </ac:txMk>
    </ac:txMkLst>
    <p188:pos x="5359400" y="3581400"/>
    <p188:replyLst/>
    <p188:txBody>
      <a:bodyPr/>
      <a:lstStyle/>
      <a:p>
        <a:r>
          <a:rPr lang="en-GB"/>
          <a:t>Covid wording - suggest removal.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858CC4EB-D232-438A-BA13-B03D2593A74C}"/>
              </a:ext>
            </a:extLst>
          </p:cNvPr>
          <p:cNvSpPr>
            <a:spLocks noGrp="1" noChangeArrowheads="1"/>
          </p:cNvSpPr>
          <p:nvPr>
            <p:ph type="hdr" sz="quarter"/>
          </p:nvPr>
        </p:nvSpPr>
        <p:spPr bwMode="auto">
          <a:xfrm>
            <a:off x="0" y="0"/>
            <a:ext cx="2951163" cy="498475"/>
          </a:xfrm>
          <a:prstGeom prst="rect">
            <a:avLst/>
          </a:prstGeom>
          <a:noFill/>
          <a:ln>
            <a:noFill/>
          </a:ln>
          <a:effectLst/>
        </p:spPr>
        <p:txBody>
          <a:bodyPr vert="horz" wrap="square" lIns="92290" tIns="46145" rIns="92290" bIns="46145" numCol="1" anchor="t" anchorCtr="0" compatLnSpc="1">
            <a:prstTxWarp prst="textNoShape">
              <a:avLst/>
            </a:prstTxWarp>
          </a:bodyPr>
          <a:lstStyle>
            <a:lvl1pPr algn="l">
              <a:defRPr sz="1200">
                <a:latin typeface="Times" pitchFamily="18" charset="0"/>
              </a:defRPr>
            </a:lvl1pPr>
          </a:lstStyle>
          <a:p>
            <a:pPr>
              <a:defRPr/>
            </a:pPr>
            <a:endParaRPr lang="en-GB"/>
          </a:p>
        </p:txBody>
      </p:sp>
      <p:sp>
        <p:nvSpPr>
          <p:cNvPr id="56323" name="Rectangle 3">
            <a:extLst>
              <a:ext uri="{FF2B5EF4-FFF2-40B4-BE49-F238E27FC236}">
                <a16:creationId xmlns:a16="http://schemas.microsoft.com/office/drawing/2014/main" id="{490C95D6-BBA5-4845-8847-0EB0041DDD67}"/>
              </a:ext>
            </a:extLst>
          </p:cNvPr>
          <p:cNvSpPr>
            <a:spLocks noGrp="1" noChangeArrowheads="1"/>
          </p:cNvSpPr>
          <p:nvPr>
            <p:ph type="dt" sz="quarter" idx="1"/>
          </p:nvPr>
        </p:nvSpPr>
        <p:spPr bwMode="auto">
          <a:xfrm>
            <a:off x="3857625" y="0"/>
            <a:ext cx="2951163" cy="498475"/>
          </a:xfrm>
          <a:prstGeom prst="rect">
            <a:avLst/>
          </a:prstGeom>
          <a:noFill/>
          <a:ln>
            <a:noFill/>
          </a:ln>
          <a:effectLst/>
        </p:spPr>
        <p:txBody>
          <a:bodyPr vert="horz" wrap="square" lIns="92290" tIns="46145" rIns="92290" bIns="46145" numCol="1" anchor="t" anchorCtr="0" compatLnSpc="1">
            <a:prstTxWarp prst="textNoShape">
              <a:avLst/>
            </a:prstTxWarp>
          </a:bodyPr>
          <a:lstStyle>
            <a:lvl1pPr algn="r">
              <a:defRPr sz="1200">
                <a:latin typeface="Times" pitchFamily="18" charset="0"/>
              </a:defRPr>
            </a:lvl1pPr>
          </a:lstStyle>
          <a:p>
            <a:pPr>
              <a:defRPr/>
            </a:pPr>
            <a:endParaRPr lang="en-GB"/>
          </a:p>
        </p:txBody>
      </p:sp>
      <p:sp>
        <p:nvSpPr>
          <p:cNvPr id="56324" name="Rectangle 4">
            <a:extLst>
              <a:ext uri="{FF2B5EF4-FFF2-40B4-BE49-F238E27FC236}">
                <a16:creationId xmlns:a16="http://schemas.microsoft.com/office/drawing/2014/main" id="{1FE8C877-A1EF-4568-826F-7657525330BA}"/>
              </a:ext>
            </a:extLst>
          </p:cNvPr>
          <p:cNvSpPr>
            <a:spLocks noGrp="1" noChangeArrowheads="1"/>
          </p:cNvSpPr>
          <p:nvPr>
            <p:ph type="ftr" sz="quarter" idx="2"/>
          </p:nvPr>
        </p:nvSpPr>
        <p:spPr bwMode="auto">
          <a:xfrm>
            <a:off x="0" y="9444038"/>
            <a:ext cx="2951163" cy="496887"/>
          </a:xfrm>
          <a:prstGeom prst="rect">
            <a:avLst/>
          </a:prstGeom>
          <a:noFill/>
          <a:ln>
            <a:noFill/>
          </a:ln>
          <a:effectLst/>
        </p:spPr>
        <p:txBody>
          <a:bodyPr vert="horz" wrap="square" lIns="92290" tIns="46145" rIns="92290" bIns="46145" numCol="1" anchor="b" anchorCtr="0" compatLnSpc="1">
            <a:prstTxWarp prst="textNoShape">
              <a:avLst/>
            </a:prstTxWarp>
          </a:bodyPr>
          <a:lstStyle>
            <a:lvl1pPr algn="l">
              <a:defRPr sz="1200">
                <a:latin typeface="Times" pitchFamily="18" charset="0"/>
              </a:defRPr>
            </a:lvl1pPr>
          </a:lstStyle>
          <a:p>
            <a:pPr>
              <a:defRPr/>
            </a:pPr>
            <a:endParaRPr lang="en-GB"/>
          </a:p>
        </p:txBody>
      </p:sp>
      <p:sp>
        <p:nvSpPr>
          <p:cNvPr id="56325" name="Rectangle 5">
            <a:extLst>
              <a:ext uri="{FF2B5EF4-FFF2-40B4-BE49-F238E27FC236}">
                <a16:creationId xmlns:a16="http://schemas.microsoft.com/office/drawing/2014/main" id="{DEB402B2-A318-4B35-AE9F-39E297AA57BA}"/>
              </a:ext>
            </a:extLst>
          </p:cNvPr>
          <p:cNvSpPr>
            <a:spLocks noGrp="1" noChangeArrowheads="1"/>
          </p:cNvSpPr>
          <p:nvPr>
            <p:ph type="sldNum" sz="quarter" idx="3"/>
          </p:nvPr>
        </p:nvSpPr>
        <p:spPr bwMode="auto">
          <a:xfrm>
            <a:off x="3857625" y="9444038"/>
            <a:ext cx="2951163" cy="496887"/>
          </a:xfrm>
          <a:prstGeom prst="rect">
            <a:avLst/>
          </a:prstGeom>
          <a:noFill/>
          <a:ln>
            <a:noFill/>
          </a:ln>
          <a:effectLst/>
        </p:spPr>
        <p:txBody>
          <a:bodyPr vert="horz" wrap="square" lIns="92290" tIns="46145" rIns="92290" bIns="46145" numCol="1" anchor="b" anchorCtr="0" compatLnSpc="1">
            <a:prstTxWarp prst="textNoShape">
              <a:avLst/>
            </a:prstTxWarp>
          </a:bodyPr>
          <a:lstStyle>
            <a:lvl1pPr algn="r">
              <a:defRPr sz="1200">
                <a:latin typeface="Times" panose="02020603050405020304" pitchFamily="18" charset="0"/>
              </a:defRPr>
            </a:lvl1pPr>
          </a:lstStyle>
          <a:p>
            <a:pPr>
              <a:defRPr/>
            </a:pPr>
            <a:fld id="{1C89B13E-8E37-4F21-AE17-42B7B6FD66A3}"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459145A-21A4-48C9-AC59-1366C51E9D80}"/>
              </a:ext>
            </a:extLst>
          </p:cNvPr>
          <p:cNvSpPr>
            <a:spLocks noGrp="1" noChangeArrowheads="1"/>
          </p:cNvSpPr>
          <p:nvPr>
            <p:ph type="hdr" sz="quarter"/>
          </p:nvPr>
        </p:nvSpPr>
        <p:spPr bwMode="auto">
          <a:xfrm>
            <a:off x="0" y="0"/>
            <a:ext cx="2951163" cy="498475"/>
          </a:xfrm>
          <a:prstGeom prst="rect">
            <a:avLst/>
          </a:prstGeom>
          <a:noFill/>
          <a:ln>
            <a:noFill/>
          </a:ln>
          <a:effectLst/>
        </p:spPr>
        <p:txBody>
          <a:bodyPr vert="horz" wrap="square" lIns="92290" tIns="46145" rIns="92290" bIns="46145" numCol="1" anchor="t" anchorCtr="0" compatLnSpc="1">
            <a:prstTxWarp prst="textNoShape">
              <a:avLst/>
            </a:prstTxWarp>
          </a:bodyPr>
          <a:lstStyle>
            <a:lvl1pPr algn="l">
              <a:defRPr sz="1200">
                <a:latin typeface="Times" pitchFamily="18" charset="0"/>
              </a:defRPr>
            </a:lvl1pPr>
          </a:lstStyle>
          <a:p>
            <a:pPr>
              <a:defRPr/>
            </a:pPr>
            <a:endParaRPr lang="en-GB"/>
          </a:p>
        </p:txBody>
      </p:sp>
      <p:sp>
        <p:nvSpPr>
          <p:cNvPr id="4099" name="Rectangle 3">
            <a:extLst>
              <a:ext uri="{FF2B5EF4-FFF2-40B4-BE49-F238E27FC236}">
                <a16:creationId xmlns:a16="http://schemas.microsoft.com/office/drawing/2014/main" id="{0B3E4867-7A7B-40E5-B658-077E84738BA4}"/>
              </a:ext>
            </a:extLst>
          </p:cNvPr>
          <p:cNvSpPr>
            <a:spLocks noGrp="1" noChangeArrowheads="1"/>
          </p:cNvSpPr>
          <p:nvPr>
            <p:ph type="dt" idx="1"/>
          </p:nvPr>
        </p:nvSpPr>
        <p:spPr bwMode="auto">
          <a:xfrm>
            <a:off x="3857625" y="0"/>
            <a:ext cx="2951163" cy="498475"/>
          </a:xfrm>
          <a:prstGeom prst="rect">
            <a:avLst/>
          </a:prstGeom>
          <a:noFill/>
          <a:ln>
            <a:noFill/>
          </a:ln>
          <a:effectLst/>
        </p:spPr>
        <p:txBody>
          <a:bodyPr vert="horz" wrap="square" lIns="92290" tIns="46145" rIns="92290" bIns="46145" numCol="1" anchor="t" anchorCtr="0" compatLnSpc="1">
            <a:prstTxWarp prst="textNoShape">
              <a:avLst/>
            </a:prstTxWarp>
          </a:bodyPr>
          <a:lstStyle>
            <a:lvl1pPr algn="r">
              <a:defRPr sz="1200">
                <a:latin typeface="Times" pitchFamily="18" charset="0"/>
              </a:defRPr>
            </a:lvl1pPr>
          </a:lstStyle>
          <a:p>
            <a:pPr>
              <a:defRPr/>
            </a:pPr>
            <a:endParaRPr lang="en-GB"/>
          </a:p>
        </p:txBody>
      </p:sp>
      <p:sp>
        <p:nvSpPr>
          <p:cNvPr id="4101" name="Rectangle 5">
            <a:extLst>
              <a:ext uri="{FF2B5EF4-FFF2-40B4-BE49-F238E27FC236}">
                <a16:creationId xmlns:a16="http://schemas.microsoft.com/office/drawing/2014/main" id="{A9D19BFE-F367-4E52-9718-DD3ECE7BCD08}"/>
              </a:ext>
            </a:extLst>
          </p:cNvPr>
          <p:cNvSpPr>
            <a:spLocks noGrp="1" noChangeArrowheads="1"/>
          </p:cNvSpPr>
          <p:nvPr>
            <p:ph type="body" sz="quarter" idx="3"/>
          </p:nvPr>
        </p:nvSpPr>
        <p:spPr bwMode="auto">
          <a:xfrm>
            <a:off x="909638" y="4722813"/>
            <a:ext cx="4989512" cy="4471987"/>
          </a:xfrm>
          <a:prstGeom prst="rect">
            <a:avLst/>
          </a:prstGeom>
          <a:noFill/>
          <a:ln>
            <a:noFill/>
          </a:ln>
          <a:effectLst/>
        </p:spPr>
        <p:txBody>
          <a:bodyPr vert="horz" wrap="square" lIns="92290" tIns="46145" rIns="92290" bIns="46145"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D802D248-007E-48DC-8FB9-F3CEF8E6A05B}"/>
              </a:ext>
            </a:extLst>
          </p:cNvPr>
          <p:cNvSpPr>
            <a:spLocks noGrp="1" noChangeArrowheads="1"/>
          </p:cNvSpPr>
          <p:nvPr>
            <p:ph type="ftr" sz="quarter" idx="4"/>
          </p:nvPr>
        </p:nvSpPr>
        <p:spPr bwMode="auto">
          <a:xfrm>
            <a:off x="0" y="9444038"/>
            <a:ext cx="2951163" cy="496887"/>
          </a:xfrm>
          <a:prstGeom prst="rect">
            <a:avLst/>
          </a:prstGeom>
          <a:noFill/>
          <a:ln>
            <a:noFill/>
          </a:ln>
          <a:effectLst/>
        </p:spPr>
        <p:txBody>
          <a:bodyPr vert="horz" wrap="square" lIns="92290" tIns="46145" rIns="92290" bIns="46145" numCol="1" anchor="b" anchorCtr="0" compatLnSpc="1">
            <a:prstTxWarp prst="textNoShape">
              <a:avLst/>
            </a:prstTxWarp>
          </a:bodyPr>
          <a:lstStyle>
            <a:lvl1pPr algn="l">
              <a:defRPr sz="1200">
                <a:latin typeface="Times" pitchFamily="18" charset="0"/>
              </a:defRPr>
            </a:lvl1pPr>
          </a:lstStyle>
          <a:p>
            <a:pPr>
              <a:defRPr/>
            </a:pPr>
            <a:endParaRPr lang="en-GB"/>
          </a:p>
        </p:txBody>
      </p:sp>
      <p:sp>
        <p:nvSpPr>
          <p:cNvPr id="4103" name="Rectangle 7">
            <a:extLst>
              <a:ext uri="{FF2B5EF4-FFF2-40B4-BE49-F238E27FC236}">
                <a16:creationId xmlns:a16="http://schemas.microsoft.com/office/drawing/2014/main" id="{285D4ADD-96EB-47B8-AB6B-A43040FAF611}"/>
              </a:ext>
            </a:extLst>
          </p:cNvPr>
          <p:cNvSpPr>
            <a:spLocks noGrp="1" noChangeArrowheads="1"/>
          </p:cNvSpPr>
          <p:nvPr>
            <p:ph type="sldNum" sz="quarter" idx="5"/>
          </p:nvPr>
        </p:nvSpPr>
        <p:spPr bwMode="auto">
          <a:xfrm>
            <a:off x="3857625" y="9444038"/>
            <a:ext cx="2951163" cy="496887"/>
          </a:xfrm>
          <a:prstGeom prst="rect">
            <a:avLst/>
          </a:prstGeom>
          <a:noFill/>
          <a:ln>
            <a:noFill/>
          </a:ln>
          <a:effectLst/>
        </p:spPr>
        <p:txBody>
          <a:bodyPr vert="horz" wrap="square" lIns="92290" tIns="46145" rIns="92290" bIns="46145" numCol="1" anchor="b" anchorCtr="0" compatLnSpc="1">
            <a:prstTxWarp prst="textNoShape">
              <a:avLst/>
            </a:prstTxWarp>
          </a:bodyPr>
          <a:lstStyle>
            <a:lvl1pPr algn="r">
              <a:defRPr sz="1200">
                <a:latin typeface="Times" panose="02020603050405020304" pitchFamily="18" charset="0"/>
              </a:defRPr>
            </a:lvl1pPr>
          </a:lstStyle>
          <a:p>
            <a:pPr>
              <a:defRPr/>
            </a:pPr>
            <a:fld id="{D708F81B-0368-410F-9D2D-723247EEB316}" type="slidenum">
              <a:rPr lang="en-GB" altLang="en-US"/>
              <a:pPr>
                <a:defRPr/>
              </a:pPr>
              <a:t>‹#›</a:t>
            </a:fld>
            <a:endParaRPr lang="en-GB" altLang="en-US"/>
          </a:p>
        </p:txBody>
      </p:sp>
      <p:sp>
        <p:nvSpPr>
          <p:cNvPr id="2" name="Slide Image Placeholder 1">
            <a:extLst>
              <a:ext uri="{FF2B5EF4-FFF2-40B4-BE49-F238E27FC236}">
                <a16:creationId xmlns:a16="http://schemas.microsoft.com/office/drawing/2014/main" id="{1EAA6B16-ECF0-4373-9DAC-C037560AE872}"/>
              </a:ext>
            </a:extLst>
          </p:cNvPr>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pPr lvl="0"/>
            <a:endParaRPr lang="en-GB" noProof="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www.electoralcommission.org.uk/i-am-a/voter/voter-id/accepted-forms-photo-id"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s://www.electoralcommission.org.uk/i-am-a/voter/voter-id/accepted-forms-photo-id"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B0B604CE-7D05-48C2-9731-BA2C71AB150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2B2DF196-F7A1-4E45-A9FA-F2002114BF1E}" type="slidenum">
              <a:rPr lang="en-GB" altLang="en-US" sz="1200" smtClean="0">
                <a:latin typeface="Times" panose="02020603050405020304" pitchFamily="18" charset="0"/>
              </a:rPr>
              <a:pPr/>
              <a:t>1</a:t>
            </a:fld>
            <a:endParaRPr lang="en-GB" altLang="en-US" sz="1200">
              <a:latin typeface="Times" panose="02020603050405020304" pitchFamily="18" charset="0"/>
            </a:endParaRPr>
          </a:p>
        </p:txBody>
      </p:sp>
      <p:sp>
        <p:nvSpPr>
          <p:cNvPr id="6147" name="Rectangle 2">
            <a:extLst>
              <a:ext uri="{FF2B5EF4-FFF2-40B4-BE49-F238E27FC236}">
                <a16:creationId xmlns:a16="http://schemas.microsoft.com/office/drawing/2014/main" id="{BC447E60-A431-46C8-8415-50D938E37865}"/>
              </a:ext>
            </a:extLst>
          </p:cNvPr>
          <p:cNvSpPr>
            <a:spLocks noGrp="1" noRot="1" noChangeAspect="1" noChangeArrowheads="1" noTextEdit="1"/>
          </p:cNvSpPr>
          <p:nvPr>
            <p:ph type="sldImg"/>
          </p:nvPr>
        </p:nvSpPr>
        <p:spPr bwMode="auto">
          <a:xfrm>
            <a:off x="917575" y="746125"/>
            <a:ext cx="4973638" cy="3729038"/>
          </a:xfrm>
          <a:solidFill>
            <a:srgbClr val="FFFFFF"/>
          </a:solidFill>
          <a:ln>
            <a:solidFill>
              <a:srgbClr val="000000"/>
            </a:solidFill>
            <a:miter lim="800000"/>
            <a:headEnd/>
            <a:tailEnd/>
          </a:ln>
        </p:spPr>
      </p:sp>
      <p:sp>
        <p:nvSpPr>
          <p:cNvPr id="6148" name="Rectangle 3">
            <a:extLst>
              <a:ext uri="{FF2B5EF4-FFF2-40B4-BE49-F238E27FC236}">
                <a16:creationId xmlns:a16="http://schemas.microsoft.com/office/drawing/2014/main" id="{F73CF863-F756-4F03-B35D-ACA1BBE1D06E}"/>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dirty="0"/>
              <a:t>The slides in this presentation cover information for candidates and agents at principal area elections only. The notes in this presentation will, however, cover where deadlines/procedures are different for parish council elections. </a:t>
            </a:r>
          </a:p>
          <a:p>
            <a:pPr eaLnBrk="1" hangingPunct="1"/>
            <a:endParaRPr lang="en-US" altLang="en-US" dirty="0"/>
          </a:p>
          <a:p>
            <a:pPr eaLnBrk="1" hangingPunct="1"/>
            <a:r>
              <a:rPr lang="en-US" altLang="en-US" dirty="0"/>
              <a:t>This presentation also includes </a:t>
            </a:r>
            <a:r>
              <a:rPr lang="en-US" altLang="en-US" dirty="0">
                <a:solidFill>
                  <a:srgbClr val="000000"/>
                </a:solidFill>
              </a:rPr>
              <a:t>changes to the electoral process as a result of the Elections Act and other legislative changes. These include a reduction to the number of subscribers required as part of the nominations process for principal area elections and Voter ID requirements.</a:t>
            </a:r>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415AF3F9-7A53-4AF0-908D-0EE8545416A0}"/>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F8715116-59AE-4D7D-A8BF-A0251CF402D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b="1" u="sng" dirty="0"/>
              <a:t>MP </a:t>
            </a:r>
          </a:p>
          <a:p>
            <a:r>
              <a:rPr lang="en-GB" altLang="en-US" dirty="0"/>
              <a:t>The certificate of authorisation and the emblem request form may be submitted by post, but may not be submitted by fax, e-mail or other electronic means. But we recommend that you hand these in all at once. </a:t>
            </a:r>
          </a:p>
          <a:p>
            <a:endParaRPr lang="en-US" altLang="en-US" dirty="0">
              <a:solidFill>
                <a:srgbClr val="FF0000"/>
              </a:solidFill>
            </a:endParaRPr>
          </a:p>
          <a:p>
            <a:r>
              <a:rPr lang="en-US" altLang="en-US" dirty="0">
                <a:solidFill>
                  <a:srgbClr val="FF0000"/>
                </a:solidFill>
              </a:rPr>
              <a:t>No restrictions on who can deliver the nomination papers but should be candidate/agent or someone they trust.</a:t>
            </a:r>
          </a:p>
          <a:p>
            <a:endParaRPr lang="en-US" altLang="en-US" dirty="0">
              <a:solidFill>
                <a:srgbClr val="FF0000"/>
              </a:solidFill>
            </a:endParaRPr>
          </a:p>
          <a:p>
            <a:r>
              <a:rPr lang="en-US" altLang="en-US" dirty="0">
                <a:solidFill>
                  <a:srgbClr val="FF0000"/>
                </a:solidFill>
              </a:rPr>
              <a:t>At the back of the nomination form, make sure you complete your phone number/email address in case we need to contact you. </a:t>
            </a:r>
          </a:p>
          <a:p>
            <a:endParaRPr lang="en-US" altLang="en-US" dirty="0">
              <a:solidFill>
                <a:srgbClr val="FF0000"/>
              </a:solidFill>
            </a:endParaRPr>
          </a:p>
          <a:p>
            <a:r>
              <a:rPr lang="en-US" altLang="en-US" dirty="0">
                <a:solidFill>
                  <a:srgbClr val="FF0000"/>
                </a:solidFill>
              </a:rPr>
              <a:t>There are no informal checks on the last day. </a:t>
            </a:r>
          </a:p>
          <a:p>
            <a:endParaRPr lang="en-US" altLang="en-US" dirty="0">
              <a:solidFill>
                <a:srgbClr val="FF0000"/>
              </a:solidFill>
            </a:endParaRPr>
          </a:p>
          <a:p>
            <a:endParaRPr lang="en-US" altLang="en-US" dirty="0">
              <a:solidFill>
                <a:srgbClr val="FF0000"/>
              </a:solidFill>
            </a:endParaRPr>
          </a:p>
          <a:p>
            <a:endParaRPr lang="en-US" altLang="en-US" dirty="0">
              <a:solidFill>
                <a:srgbClr val="FF0000"/>
              </a:solidFill>
            </a:endParaRPr>
          </a:p>
          <a:p>
            <a:endParaRPr lang="en-US" altLang="en-US" dirty="0">
              <a:solidFill>
                <a:srgbClr val="FF0000"/>
              </a:solidFill>
            </a:endParaRPr>
          </a:p>
        </p:txBody>
      </p:sp>
      <p:sp>
        <p:nvSpPr>
          <p:cNvPr id="24580" name="Slide Number Placeholder 3">
            <a:extLst>
              <a:ext uri="{FF2B5EF4-FFF2-40B4-BE49-F238E27FC236}">
                <a16:creationId xmlns:a16="http://schemas.microsoft.com/office/drawing/2014/main" id="{67308117-BCEE-47F9-8B39-7B59E7F876D1}"/>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5BC08653-9ACF-4B3B-B331-6BB16724950B}" type="slidenum">
              <a:rPr lang="en-GB" altLang="en-US" sz="1200" smtClean="0">
                <a:latin typeface="Times" panose="02020603050405020304" pitchFamily="18" charset="0"/>
              </a:rPr>
              <a:pPr/>
              <a:t>10</a:t>
            </a:fld>
            <a:endParaRPr lang="en-GB" altLang="en-US" sz="1200">
              <a:latin typeface="Times"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31BFE1AC-305C-4425-96FE-7B622A567E2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9D887D1A-D8EB-49F7-AF00-06563ADA4964}" type="slidenum">
              <a:rPr lang="en-GB" altLang="en-US" sz="1200" smtClean="0">
                <a:latin typeface="Times" panose="02020603050405020304" pitchFamily="18" charset="0"/>
              </a:rPr>
              <a:pPr/>
              <a:t>11</a:t>
            </a:fld>
            <a:endParaRPr lang="en-GB" altLang="en-US" sz="1200">
              <a:latin typeface="Times" panose="02020603050405020304" pitchFamily="18" charset="0"/>
            </a:endParaRPr>
          </a:p>
        </p:txBody>
      </p:sp>
      <p:sp>
        <p:nvSpPr>
          <p:cNvPr id="26627" name="Rectangle 2">
            <a:extLst>
              <a:ext uri="{FF2B5EF4-FFF2-40B4-BE49-F238E27FC236}">
                <a16:creationId xmlns:a16="http://schemas.microsoft.com/office/drawing/2014/main" id="{82019F40-E5D3-40BB-B96A-F209B9759DD4}"/>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8" name="Rectangle 3">
            <a:extLst>
              <a:ext uri="{FF2B5EF4-FFF2-40B4-BE49-F238E27FC236}">
                <a16:creationId xmlns:a16="http://schemas.microsoft.com/office/drawing/2014/main" id="{4DDB3C9B-C8AA-4208-A01F-A29C759C5A6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b="1" u="sng" dirty="0">
                <a:solidFill>
                  <a:srgbClr val="92D050"/>
                </a:solidFill>
              </a:rPr>
              <a:t>MP </a:t>
            </a:r>
          </a:p>
          <a:p>
            <a:pPr eaLnBrk="1" hangingPunct="1"/>
            <a:endParaRPr lang="en-GB" altLang="en-US" dirty="0"/>
          </a:p>
          <a:p>
            <a:pPr eaLnBrk="1" hangingPunct="1"/>
            <a:r>
              <a:rPr lang="en-GB" altLang="en-US" dirty="0"/>
              <a:t>Include your full name – cant accept initials. </a:t>
            </a:r>
          </a:p>
          <a:p>
            <a:pPr eaLnBrk="1" hangingPunct="1"/>
            <a:endParaRPr lang="en-GB" altLang="en-US" dirty="0"/>
          </a:p>
          <a:p>
            <a:pPr eaLnBrk="1" hangingPunct="1"/>
            <a:r>
              <a:rPr lang="en-GB" altLang="en-US" dirty="0"/>
              <a:t>Use of commonly used name section is optional so that even if you are commonly known by another name you may leave this blank and stand under your actual name.</a:t>
            </a:r>
          </a:p>
          <a:p>
            <a:pPr eaLnBrk="1" hangingPunct="1"/>
            <a:endParaRPr lang="en-GB" altLang="en-US" dirty="0"/>
          </a:p>
          <a:p>
            <a:pPr eaLnBrk="1" hangingPunct="1"/>
            <a:r>
              <a:rPr lang="en-GB" altLang="en-US" dirty="0"/>
              <a:t>Easiest way to explain it – Robert known as Bob is fine but if your name is Robert John Smith, cant be known as Robert Smith  </a:t>
            </a:r>
          </a:p>
          <a:p>
            <a:pPr eaLnBrk="1" hangingPunct="1"/>
            <a:endParaRPr lang="en-GB" altLang="en-US" dirty="0"/>
          </a:p>
          <a:p>
            <a:pPr eaLnBrk="1" hangingPunct="1"/>
            <a:r>
              <a:rPr lang="en-GB" altLang="en-US" dirty="0"/>
              <a:t>District 3 options – You can leave it  blank, independent or party candidates can use party name or description that has been authorised. Need to make sure that the description/party name written on the nomination form matches the description on the certificate of authorisation from the nominating officer. </a:t>
            </a:r>
          </a:p>
          <a:p>
            <a:pPr eaLnBrk="1" hangingPunct="1"/>
            <a:endParaRPr lang="en-GB" altLang="en-US" dirty="0"/>
          </a:p>
          <a:p>
            <a:pPr eaLnBrk="1" hangingPunct="1"/>
            <a:r>
              <a:rPr lang="en-GB" altLang="en-US" dirty="0"/>
              <a:t>Parish candidates may use any description up to six words, as long as it does not confuse with a registered political party name or description. </a:t>
            </a:r>
          </a:p>
          <a:p>
            <a:pPr eaLnBrk="1" hangingPunct="1"/>
            <a:endParaRPr lang="en-GB" altLang="en-US" dirty="0"/>
          </a:p>
          <a:p>
            <a:pPr eaLnBrk="1" hangingPunct="1"/>
            <a:r>
              <a:rPr lang="en-GB" altLang="en-US" dirty="0"/>
              <a:t>For example Lollipop Lady, brown hair and blue eyes– that is what will be printed on the ballot paper and statement of persons nominated. </a:t>
            </a:r>
          </a:p>
          <a:p>
            <a:pPr eaLnBrk="1" hangingPunct="1"/>
            <a:endParaRPr lang="en-GB" altLang="en-US" dirty="0"/>
          </a:p>
          <a:p>
            <a:pPr eaLnBrk="1" hangingPunct="1"/>
            <a:r>
              <a:rPr lang="en-GB" altLang="en-US" dirty="0"/>
              <a:t>We take these forms at face value, candidates responsibility to get it right. </a:t>
            </a:r>
          </a:p>
          <a:p>
            <a:pPr eaLnBrk="1" hangingPunct="1"/>
            <a:endParaRPr lang="en-GB" altLang="en-US" dirty="0"/>
          </a:p>
          <a:p>
            <a:pPr eaLnBrk="1" hangingPunct="1"/>
            <a:endParaRPr lang="en-GB"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A8D075E1-A9A0-4EC4-BF59-D2FAB870DB6A}"/>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CC118CD2-17EE-4040-835D-5332CEA6671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b="1" u="sng" dirty="0"/>
              <a:t>MP</a:t>
            </a:r>
          </a:p>
          <a:p>
            <a:endParaRPr lang="en-GB" altLang="en-US" b="1" u="sng" dirty="0"/>
          </a:p>
          <a:p>
            <a:r>
              <a:rPr lang="en-GB" altLang="en-US" dirty="0"/>
              <a:t>For Principal area and parish elections the required number of subscribers is 2. </a:t>
            </a:r>
          </a:p>
          <a:p>
            <a:endParaRPr lang="en-GB" altLang="en-US" dirty="0"/>
          </a:p>
          <a:p>
            <a:r>
              <a:rPr lang="en-GB" altLang="en-US" dirty="0"/>
              <a:t>The subscribers must be registered in the register of local government electors for the electoral area in question on the last day for the publication of notice of election.</a:t>
            </a:r>
          </a:p>
          <a:p>
            <a:endParaRPr lang="en-GB" altLang="en-US" dirty="0"/>
          </a:p>
          <a:p>
            <a:pPr>
              <a:defRPr/>
            </a:pPr>
            <a:r>
              <a:rPr lang="en-GB" dirty="0"/>
              <a:t>Must sign &amp; print their names. Only ask subscribers to sign </a:t>
            </a:r>
            <a:r>
              <a:rPr lang="en-GB" dirty="0">
                <a:solidFill>
                  <a:schemeClr val="accent6"/>
                </a:solidFill>
              </a:rPr>
              <a:t>after</a:t>
            </a:r>
            <a:r>
              <a:rPr lang="en-GB" dirty="0"/>
              <a:t> completing your name, address and description fields on the form.</a:t>
            </a:r>
          </a:p>
          <a:p>
            <a:pPr>
              <a:defRPr/>
            </a:pPr>
            <a:endParaRPr lang="en-GB" altLang="en-US" dirty="0"/>
          </a:p>
          <a:p>
            <a:pPr>
              <a:defRPr/>
            </a:pPr>
            <a:r>
              <a:rPr lang="en-GB" altLang="en-US" dirty="0"/>
              <a:t>An elector can subscribe both a parish and district nomination form. </a:t>
            </a:r>
          </a:p>
          <a:p>
            <a:endParaRPr lang="en-GB" altLang="en-US" dirty="0"/>
          </a:p>
          <a:p>
            <a:r>
              <a:rPr lang="en-GB" altLang="en-US" dirty="0"/>
              <a:t>I must stress that all candidates and agents need to be mindful of the requirements of GDPR. Candidates will need to check that subscribers are aware of what their personal data will be used for.</a:t>
            </a:r>
          </a:p>
          <a:p>
            <a:endParaRPr lang="en-GB" altLang="en-US" dirty="0"/>
          </a:p>
          <a:p>
            <a:r>
              <a:rPr lang="en-GB" altLang="en-US" dirty="0"/>
              <a:t>Any questions?  </a:t>
            </a:r>
          </a:p>
          <a:p>
            <a:endParaRPr lang="en-GB" altLang="en-US" dirty="0"/>
          </a:p>
          <a:p>
            <a:endParaRPr lang="en-GB" altLang="en-US" dirty="0"/>
          </a:p>
          <a:p>
            <a:endParaRPr lang="en-GB" altLang="en-US" dirty="0"/>
          </a:p>
          <a:p>
            <a:endParaRPr lang="en-GB" altLang="en-US" dirty="0"/>
          </a:p>
        </p:txBody>
      </p:sp>
      <p:sp>
        <p:nvSpPr>
          <p:cNvPr id="28676" name="Slide Number Placeholder 3">
            <a:extLst>
              <a:ext uri="{FF2B5EF4-FFF2-40B4-BE49-F238E27FC236}">
                <a16:creationId xmlns:a16="http://schemas.microsoft.com/office/drawing/2014/main" id="{FC1D9A70-0A80-4330-B878-5B19AA67D29F}"/>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56F5397E-F7CD-46FC-93F8-5729522F5556}" type="slidenum">
              <a:rPr lang="en-GB" altLang="en-US" sz="1200" smtClean="0">
                <a:latin typeface="Times" panose="02020603050405020304" pitchFamily="18" charset="0"/>
              </a:rPr>
              <a:pPr/>
              <a:t>12</a:t>
            </a:fld>
            <a:endParaRPr lang="en-GB" altLang="en-US" sz="1200">
              <a:latin typeface="Times"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95E6B098-5119-42EC-AB21-C6ACC7038C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CE6E0CD3-9DFD-471D-924E-7F36386348D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b="1" dirty="0">
              <a:solidFill>
                <a:srgbClr val="FF0000"/>
              </a:solidFill>
            </a:endParaRPr>
          </a:p>
          <a:p>
            <a:r>
              <a:rPr lang="en-US" altLang="en-US" b="1" u="sng" dirty="0">
                <a:solidFill>
                  <a:srgbClr val="FF0000"/>
                </a:solidFill>
              </a:rPr>
              <a:t>MP</a:t>
            </a:r>
          </a:p>
          <a:p>
            <a:endParaRPr lang="en-US" altLang="en-US" dirty="0">
              <a:solidFill>
                <a:srgbClr val="FF0000"/>
              </a:solidFill>
            </a:endParaRPr>
          </a:p>
          <a:p>
            <a:r>
              <a:rPr lang="en-US" altLang="en-US" dirty="0">
                <a:solidFill>
                  <a:srgbClr val="FF0000"/>
                </a:solidFill>
              </a:rPr>
              <a:t>A candidate may choose for their home address not to be published on the statement of persons nominated and ballot paper. </a:t>
            </a:r>
          </a:p>
          <a:p>
            <a:endParaRPr lang="en-US" altLang="en-US" dirty="0">
              <a:solidFill>
                <a:srgbClr val="FF0000"/>
              </a:solidFill>
            </a:endParaRPr>
          </a:p>
          <a:p>
            <a:endParaRPr lang="en-GB" altLang="en-US" b="1" dirty="0"/>
          </a:p>
        </p:txBody>
      </p:sp>
      <p:sp>
        <p:nvSpPr>
          <p:cNvPr id="30724" name="Slide Number Placeholder 3">
            <a:extLst>
              <a:ext uri="{FF2B5EF4-FFF2-40B4-BE49-F238E27FC236}">
                <a16:creationId xmlns:a16="http://schemas.microsoft.com/office/drawing/2014/main" id="{12CA57AC-46B3-4437-A92A-307E2C20E8B5}"/>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E8B2E999-E8D6-4486-B61D-2219F0C4D3B7}" type="slidenum">
              <a:rPr lang="en-GB" altLang="en-US" sz="1200" smtClean="0">
                <a:latin typeface="Times" panose="02020603050405020304" pitchFamily="18" charset="0"/>
              </a:rPr>
              <a:pPr/>
              <a:t>13</a:t>
            </a:fld>
            <a:endParaRPr lang="en-GB" altLang="en-US" sz="1200">
              <a:latin typeface="Times"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B616FD9F-DD86-4075-A9BE-E7B56F194E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6FF6B2CB-0D42-4AC2-9BAE-ADA0E3BC44D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b="1" u="sng" dirty="0">
                <a:solidFill>
                  <a:srgbClr val="92D050"/>
                </a:solidFill>
              </a:rPr>
              <a:t>MP</a:t>
            </a:r>
          </a:p>
          <a:p>
            <a:endParaRPr lang="en-GB" altLang="en-US" dirty="0">
              <a:solidFill>
                <a:srgbClr val="92D050"/>
              </a:solidFill>
            </a:endParaRPr>
          </a:p>
          <a:p>
            <a:r>
              <a:rPr lang="en-GB" altLang="en-US" dirty="0">
                <a:solidFill>
                  <a:srgbClr val="92D050"/>
                </a:solidFill>
              </a:rPr>
              <a:t>The name of the ‘relevant area’ in which your home address is situated (if your home address is in the UK)</a:t>
            </a:r>
          </a:p>
          <a:p>
            <a:endParaRPr lang="en-GB" altLang="en-US" b="1" dirty="0"/>
          </a:p>
          <a:p>
            <a:r>
              <a:rPr lang="en-GB" altLang="en-US" b="1" dirty="0"/>
              <a:t>For home addresses in England</a:t>
            </a:r>
            <a:r>
              <a:rPr lang="en-GB" altLang="en-US" dirty="0"/>
              <a:t>:</a:t>
            </a:r>
          </a:p>
          <a:p>
            <a:pPr lvl="1"/>
            <a:r>
              <a:rPr lang="en-GB" altLang="en-US" dirty="0"/>
              <a:t>if the address is within a district for which there is a district council, that district; generally “South Staffordshire” not Codsall, Wombourne etc.</a:t>
            </a:r>
          </a:p>
          <a:p>
            <a:endParaRPr lang="en-GB" altLang="en-US" b="1" dirty="0">
              <a:solidFill>
                <a:srgbClr val="92D050"/>
              </a:solidFill>
            </a:endParaRPr>
          </a:p>
          <a:p>
            <a:endParaRPr lang="en-GB" altLang="en-US" dirty="0"/>
          </a:p>
        </p:txBody>
      </p:sp>
      <p:sp>
        <p:nvSpPr>
          <p:cNvPr id="32772" name="Slide Number Placeholder 3">
            <a:extLst>
              <a:ext uri="{FF2B5EF4-FFF2-40B4-BE49-F238E27FC236}">
                <a16:creationId xmlns:a16="http://schemas.microsoft.com/office/drawing/2014/main" id="{D0FA523D-E05D-4F7D-8590-1231C8D2CBBA}"/>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26B55B2F-D635-4146-9E14-8DED5EB983DE}" type="slidenum">
              <a:rPr lang="en-GB" altLang="en-US" sz="1200" smtClean="0">
                <a:latin typeface="Times" panose="02020603050405020304" pitchFamily="18" charset="0"/>
              </a:rPr>
              <a:pPr/>
              <a:t>14</a:t>
            </a:fld>
            <a:endParaRPr lang="en-GB" altLang="en-US" sz="1200">
              <a:latin typeface="Times"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07EDD9E1-1F88-4708-A307-0678C70DEDEC}"/>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437D1C64-9850-4462-9F1E-B6CB2710724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b="1" u="sng" dirty="0"/>
              <a:t>MP – 1C of the pack</a:t>
            </a:r>
          </a:p>
          <a:p>
            <a:pPr eaLnBrk="1" hangingPunct="1"/>
            <a:endParaRPr lang="en-GB" altLang="en-US" dirty="0"/>
          </a:p>
          <a:p>
            <a:pPr marL="171450" indent="-171450" eaLnBrk="1" hangingPunct="1">
              <a:buFont typeface="Arial" panose="020B0604020202020204" pitchFamily="34" charset="0"/>
              <a:buChar char="•"/>
              <a:defRPr/>
            </a:pPr>
            <a:r>
              <a:rPr lang="en-GB" dirty="0"/>
              <a:t>name</a:t>
            </a:r>
            <a:r>
              <a:rPr lang="en-GB" dirty="0">
                <a:solidFill>
                  <a:srgbClr val="92D050"/>
                </a:solidFill>
              </a:rPr>
              <a:t> </a:t>
            </a:r>
          </a:p>
          <a:p>
            <a:pPr marL="171450" indent="-171450" eaLnBrk="1" hangingPunct="1">
              <a:buFont typeface="Arial" panose="020B0604020202020204" pitchFamily="34" charset="0"/>
              <a:buChar char="•"/>
              <a:defRPr/>
            </a:pPr>
            <a:r>
              <a:rPr lang="en-GB" dirty="0"/>
              <a:t>which area standing in</a:t>
            </a:r>
          </a:p>
          <a:p>
            <a:pPr marL="171450" indent="-171450" eaLnBrk="1" hangingPunct="1">
              <a:buFont typeface="Arial" panose="020B0604020202020204" pitchFamily="34" charset="0"/>
              <a:buChar char="•"/>
              <a:defRPr/>
            </a:pPr>
            <a:r>
              <a:rPr lang="en-GB" dirty="0"/>
              <a:t>confirmation of qualification(s) that apply (at least 1, but select all that apply) For example as you are registered as a local government elector for the area in question. </a:t>
            </a:r>
          </a:p>
          <a:p>
            <a:pPr eaLnBrk="1" hangingPunct="1">
              <a:defRPr/>
            </a:pPr>
            <a:endParaRPr lang="en-GB" altLang="en-US" b="1" u="sng" dirty="0"/>
          </a:p>
          <a:p>
            <a:pPr eaLnBrk="1" hangingPunct="1">
              <a:defRPr/>
            </a:pPr>
            <a:r>
              <a:rPr lang="en-GB" altLang="en-US" dirty="0"/>
              <a:t>If you qualify under more than one qualification it is good practice to use them all in case any become invalid once they have become elected.  </a:t>
            </a:r>
          </a:p>
          <a:p>
            <a:pPr eaLnBrk="1" hangingPunct="1">
              <a:defRPr/>
            </a:pPr>
            <a:endParaRPr lang="en-GB" dirty="0"/>
          </a:p>
          <a:p>
            <a:pPr marL="171450" indent="-171450" eaLnBrk="1" hangingPunct="1">
              <a:buFont typeface="Arial" panose="020B0604020202020204" pitchFamily="34" charset="0"/>
              <a:buChar char="•"/>
              <a:defRPr/>
            </a:pPr>
            <a:r>
              <a:rPr lang="en-GB" dirty="0"/>
              <a:t>date of birth &amp; signature</a:t>
            </a:r>
          </a:p>
          <a:p>
            <a:pPr marL="171450" indent="-171450" eaLnBrk="1" hangingPunct="1">
              <a:buFont typeface="Arial" panose="020B0604020202020204" pitchFamily="34" charset="0"/>
              <a:buChar char="•"/>
              <a:defRPr/>
            </a:pPr>
            <a:r>
              <a:rPr lang="en-GB" dirty="0"/>
              <a:t>date of consent</a:t>
            </a:r>
          </a:p>
          <a:p>
            <a:pPr marL="171450" indent="-171450" eaLnBrk="1" hangingPunct="1">
              <a:buFont typeface="Arial" panose="020B0604020202020204" pitchFamily="34" charset="0"/>
              <a:buChar char="•"/>
              <a:defRPr/>
            </a:pPr>
            <a:r>
              <a:rPr lang="en-GB" dirty="0"/>
              <a:t>witness’ name</a:t>
            </a:r>
            <a:r>
              <a:rPr lang="en-GB" dirty="0">
                <a:solidFill>
                  <a:srgbClr val="92D050"/>
                </a:solidFill>
              </a:rPr>
              <a:t> </a:t>
            </a:r>
            <a:r>
              <a:rPr lang="en-GB" dirty="0"/>
              <a:t>and signature</a:t>
            </a:r>
          </a:p>
          <a:p>
            <a:pPr eaLnBrk="1" hangingPunct="1"/>
            <a:endParaRPr lang="en-GB" altLang="en-US" dirty="0"/>
          </a:p>
          <a:p>
            <a:pPr eaLnBrk="1" hangingPunct="1"/>
            <a:r>
              <a:rPr lang="en-GB" altLang="en-US" dirty="0"/>
              <a:t>The witness should be the same person who acts as an authenticator in respect of your home address </a:t>
            </a:r>
            <a:r>
              <a:rPr lang="en-GB" altLang="en-US" dirty="0" err="1"/>
              <a:t>form.The</a:t>
            </a:r>
            <a:r>
              <a:rPr lang="en-GB" altLang="en-US" dirty="0"/>
              <a:t> witness should witness the candidate signing the form and then sign themselves</a:t>
            </a:r>
          </a:p>
          <a:p>
            <a:pPr eaLnBrk="1" hangingPunct="1"/>
            <a:endParaRPr lang="en-GB" altLang="en-US" dirty="0"/>
          </a:p>
          <a:p>
            <a:pPr eaLnBrk="1" hangingPunct="1"/>
            <a:r>
              <a:rPr lang="en-GB" altLang="en-US" b="1" dirty="0"/>
              <a:t>You must not sign the consent form earlier than one calendar month before the deadline for submitting your nomination papers, no earlier than 4</a:t>
            </a:r>
            <a:r>
              <a:rPr lang="en-GB" altLang="en-US" b="1" baseline="30000" dirty="0"/>
              <a:t>th</a:t>
            </a:r>
            <a:r>
              <a:rPr lang="en-GB" altLang="en-US" b="1" dirty="0"/>
              <a:t> March 2023</a:t>
            </a:r>
          </a:p>
          <a:p>
            <a:pPr eaLnBrk="1" hangingPunct="1"/>
            <a:endParaRPr lang="en-GB" altLang="en-US" b="1" dirty="0"/>
          </a:p>
          <a:p>
            <a:r>
              <a:rPr lang="en-GB" altLang="en-US" dirty="0"/>
              <a:t>Highlight that candidates </a:t>
            </a:r>
            <a:r>
              <a:rPr lang="en-GB" altLang="en-US" b="1" dirty="0"/>
              <a:t>must not </a:t>
            </a:r>
            <a:r>
              <a:rPr lang="en-GB" altLang="en-US" dirty="0"/>
              <a:t>sign the form if they are not qualified to stand. Point to Part 1 of the Commission’s guidance for candidates and agents (www.electoralcommission.org.uk). </a:t>
            </a:r>
          </a:p>
          <a:p>
            <a:endParaRPr lang="en-GB" altLang="en-US" dirty="0"/>
          </a:p>
          <a:p>
            <a:endParaRPr lang="en-GB" altLang="en-US" dirty="0"/>
          </a:p>
          <a:p>
            <a:endParaRPr lang="en-GB" altLang="en-US" dirty="0"/>
          </a:p>
        </p:txBody>
      </p:sp>
      <p:sp>
        <p:nvSpPr>
          <p:cNvPr id="34820" name="Slide Number Placeholder 3">
            <a:extLst>
              <a:ext uri="{FF2B5EF4-FFF2-40B4-BE49-F238E27FC236}">
                <a16:creationId xmlns:a16="http://schemas.microsoft.com/office/drawing/2014/main" id="{1BC36032-C16B-4C2D-93FB-E9CC843C0393}"/>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D352D0F7-5179-4674-9246-B07D8D24B7B0}" type="slidenum">
              <a:rPr lang="en-GB" altLang="en-US" sz="1200" smtClean="0">
                <a:latin typeface="Times" panose="02020603050405020304" pitchFamily="18" charset="0"/>
              </a:rPr>
              <a:pPr/>
              <a:t>15</a:t>
            </a:fld>
            <a:endParaRPr lang="en-GB" altLang="en-US" sz="1200">
              <a:latin typeface="Times"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F1914C4A-F1AE-4300-AFB1-F4CBA51A512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ED1B79D8-6CBE-4309-8C47-8278AC030833}" type="slidenum">
              <a:rPr lang="en-GB" altLang="en-US" sz="1200" smtClean="0">
                <a:latin typeface="Times" panose="02020603050405020304" pitchFamily="18" charset="0"/>
              </a:rPr>
              <a:pPr/>
              <a:t>16</a:t>
            </a:fld>
            <a:endParaRPr lang="en-GB" altLang="en-US" sz="1200">
              <a:latin typeface="Times" panose="02020603050405020304" pitchFamily="18" charset="0"/>
            </a:endParaRPr>
          </a:p>
        </p:txBody>
      </p:sp>
      <p:sp>
        <p:nvSpPr>
          <p:cNvPr id="36867" name="Rectangle 2">
            <a:extLst>
              <a:ext uri="{FF2B5EF4-FFF2-40B4-BE49-F238E27FC236}">
                <a16:creationId xmlns:a16="http://schemas.microsoft.com/office/drawing/2014/main" id="{0BC8D0A2-66FA-4F67-85F3-B92EE12E4851}"/>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8" name="Rectangle 3">
            <a:extLst>
              <a:ext uri="{FF2B5EF4-FFF2-40B4-BE49-F238E27FC236}">
                <a16:creationId xmlns:a16="http://schemas.microsoft.com/office/drawing/2014/main" id="{2FDE9FD5-FF38-4D51-932F-595AE665BF8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b="1" u="sng" dirty="0"/>
              <a:t>MP</a:t>
            </a:r>
          </a:p>
          <a:p>
            <a:pPr eaLnBrk="1" hangingPunct="1"/>
            <a:endParaRPr lang="en-GB" altLang="en-US" b="1" u="sng" dirty="0"/>
          </a:p>
          <a:p>
            <a:pPr eaLnBrk="1" hangingPunct="1"/>
            <a:r>
              <a:rPr lang="en-GB" altLang="en-US" b="1" u="sng" dirty="0"/>
              <a:t>Written permission to use the party name/description </a:t>
            </a:r>
          </a:p>
          <a:p>
            <a:pPr eaLnBrk="1" hangingPunct="1"/>
            <a:endParaRPr lang="en-GB" altLang="en-US" dirty="0"/>
          </a:p>
          <a:p>
            <a:pPr eaLnBrk="1" hangingPunct="1"/>
            <a:r>
              <a:rPr lang="en-GB" altLang="en-US" dirty="0"/>
              <a:t>If the ‘certificate of authorisation’ states a particular description or the party name to be used then that must be used by the candidate. </a:t>
            </a:r>
          </a:p>
          <a:p>
            <a:pPr eaLnBrk="1" hangingPunct="1"/>
            <a:endParaRPr lang="en-GB" altLang="en-US" dirty="0"/>
          </a:p>
          <a:p>
            <a:pPr eaLnBrk="1" hangingPunct="1"/>
            <a:r>
              <a:rPr lang="en-GB" altLang="en-US" dirty="0"/>
              <a:t>If the certificate allows the candidate to choose, they must choose either the party name or a description registered with the Electoral Commission. Party names and descriptions are on the Commission website and must match exactly. </a:t>
            </a:r>
            <a:r>
              <a:rPr lang="en-US" altLang="en-US" dirty="0"/>
              <a:t>No alteration is permitted.</a:t>
            </a:r>
          </a:p>
          <a:p>
            <a:pPr eaLnBrk="1" hangingPunct="1"/>
            <a:endParaRPr lang="en-GB"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2CB2850C-572E-4C22-8D1B-0D65807A70D8}"/>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5561E6DF-F7ED-4A39-B145-D0378F4EE7B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b="1" u="sng" dirty="0"/>
              <a:t>MP</a:t>
            </a:r>
          </a:p>
          <a:p>
            <a:endParaRPr lang="en-GB" altLang="en-US" dirty="0"/>
          </a:p>
          <a:p>
            <a:r>
              <a:rPr lang="en-GB" altLang="en-US" dirty="0"/>
              <a:t>Candidates who use a party description can have an emblem. Candidate must ask for it themselves and there is a form that can be used.  You should look at Commission website and use description of the one they want on the website.</a:t>
            </a:r>
          </a:p>
          <a:p>
            <a:endParaRPr lang="en-GB" altLang="en-US" dirty="0"/>
          </a:p>
        </p:txBody>
      </p:sp>
      <p:sp>
        <p:nvSpPr>
          <p:cNvPr id="38916" name="Slide Number Placeholder 3">
            <a:extLst>
              <a:ext uri="{FF2B5EF4-FFF2-40B4-BE49-F238E27FC236}">
                <a16:creationId xmlns:a16="http://schemas.microsoft.com/office/drawing/2014/main" id="{F5F392EA-8C3C-469A-BCFA-E03DE8247C8F}"/>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1C29EA8E-A7D4-4759-B560-DD8653106733}" type="slidenum">
              <a:rPr lang="en-GB" altLang="en-US" sz="1200" smtClean="0">
                <a:latin typeface="Times" panose="02020603050405020304" pitchFamily="18" charset="0"/>
              </a:rPr>
              <a:pPr/>
              <a:t>17</a:t>
            </a:fld>
            <a:endParaRPr lang="en-GB" altLang="en-US" sz="1200">
              <a:latin typeface="Times"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4ED0D710-96F0-4431-B370-E7C60380A4F4}"/>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1BEE4C66-1D69-4211-ADAD-88C46CCD089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u="sng" dirty="0"/>
              <a:t>MP</a:t>
            </a:r>
          </a:p>
          <a:p>
            <a:endParaRPr lang="en-US" altLang="en-US" dirty="0"/>
          </a:p>
          <a:p>
            <a:r>
              <a:rPr lang="en-US" altLang="en-US" dirty="0"/>
              <a:t>Registered joint party descriptions are listed on the Electoral Commission website. Joint party candidates must have a certificate of </a:t>
            </a:r>
            <a:r>
              <a:rPr lang="en-US" altLang="en-US" dirty="0" err="1"/>
              <a:t>authorisation</a:t>
            </a:r>
            <a:r>
              <a:rPr lang="en-US" altLang="en-US" dirty="0"/>
              <a:t> from each of the parties who have registered the description.</a:t>
            </a:r>
          </a:p>
        </p:txBody>
      </p:sp>
      <p:sp>
        <p:nvSpPr>
          <p:cNvPr id="40964" name="Slide Number Placeholder 3">
            <a:extLst>
              <a:ext uri="{FF2B5EF4-FFF2-40B4-BE49-F238E27FC236}">
                <a16:creationId xmlns:a16="http://schemas.microsoft.com/office/drawing/2014/main" id="{EB659EF8-7AB4-4A6D-80AE-019EFCCC912E}"/>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D14127FD-3E69-4BDC-8AA1-FE7719CF3A82}" type="slidenum">
              <a:rPr lang="en-GB" altLang="en-US" sz="1200" smtClean="0">
                <a:latin typeface="Times" panose="02020603050405020304" pitchFamily="18" charset="0"/>
              </a:rPr>
              <a:pPr/>
              <a:t>18</a:t>
            </a:fld>
            <a:endParaRPr lang="en-GB" altLang="en-US" sz="1200">
              <a:latin typeface="Times"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986C9DE0-B059-4D8C-B9A7-E7D6FE901FC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2885B56-67EC-4122-B314-438F913D87C3}" type="slidenum">
              <a:rPr lang="en-GB" altLang="en-US" sz="1200" smtClean="0">
                <a:latin typeface="Times" panose="02020603050405020304" pitchFamily="18" charset="0"/>
              </a:rPr>
              <a:pPr/>
              <a:t>19</a:t>
            </a:fld>
            <a:endParaRPr lang="en-GB" altLang="en-US" sz="1200">
              <a:latin typeface="Times" panose="02020603050405020304" pitchFamily="18" charset="0"/>
            </a:endParaRPr>
          </a:p>
        </p:txBody>
      </p:sp>
      <p:sp>
        <p:nvSpPr>
          <p:cNvPr id="43011" name="Rectangle 2">
            <a:extLst>
              <a:ext uri="{FF2B5EF4-FFF2-40B4-BE49-F238E27FC236}">
                <a16:creationId xmlns:a16="http://schemas.microsoft.com/office/drawing/2014/main" id="{BE8281ED-AB59-4896-BF74-18D6650E001A}"/>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2" name="Rectangle 3">
            <a:extLst>
              <a:ext uri="{FF2B5EF4-FFF2-40B4-BE49-F238E27FC236}">
                <a16:creationId xmlns:a16="http://schemas.microsoft.com/office/drawing/2014/main" id="{C9562F77-B984-432F-BBFA-FF30DE6FDD2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b="1" u="sng" dirty="0"/>
              <a:t>MP</a:t>
            </a:r>
          </a:p>
          <a:p>
            <a:pPr eaLnBrk="1" hangingPunct="1"/>
            <a:endParaRPr lang="en-GB" altLang="en-US" b="1" u="sng" dirty="0"/>
          </a:p>
          <a:p>
            <a:pPr eaLnBrk="1" hangingPunct="1"/>
            <a:r>
              <a:rPr lang="en-GB" altLang="en-US" dirty="0"/>
              <a:t>Agents, including a candidate acting as their own agent, can be replaced at any time.</a:t>
            </a:r>
          </a:p>
          <a:p>
            <a:pPr eaLnBrk="1" hangingPunct="1"/>
            <a:endParaRPr lang="en-GB" altLang="en-US" dirty="0"/>
          </a:p>
          <a:p>
            <a:pPr eaLnBrk="1" hangingPunct="1"/>
            <a:r>
              <a:rPr lang="en-GB" altLang="en-US" dirty="0"/>
              <a:t>Candidates need to be mindful that they act as their own agent and if you do not provide an office address, your home address will be published on the notice of election agents, even if they have requested for this information to be withheld from the Statement of Persons Nominated and ballot paper</a:t>
            </a:r>
          </a:p>
          <a:p>
            <a:pPr eaLnBrk="1" hangingPunct="1"/>
            <a:endParaRPr lang="en-GB" altLang="en-US" dirty="0"/>
          </a:p>
          <a:p>
            <a:pPr eaLnBrk="1" hangingPunct="1"/>
            <a:r>
              <a:rPr lang="en-GB" altLang="en-US" dirty="0"/>
              <a:t>In respect of Parish council elections, there are no election agents.</a:t>
            </a:r>
          </a:p>
          <a:p>
            <a:pPr eaLnBrk="1" hangingPunct="1"/>
            <a:endParaRPr lang="en-GB"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AB8069-A084-4CF9-B9FD-76D679EB3F4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DB60AEE8-67CE-4770-80E2-60FFC5B8D764}" type="slidenum">
              <a:rPr lang="en-GB" altLang="en-US" sz="1200" smtClean="0">
                <a:latin typeface="Times" panose="02020603050405020304" pitchFamily="18" charset="0"/>
              </a:rPr>
              <a:pPr/>
              <a:t>2</a:t>
            </a:fld>
            <a:endParaRPr lang="en-GB" altLang="en-US" sz="1200">
              <a:latin typeface="Times" panose="02020603050405020304" pitchFamily="18" charset="0"/>
            </a:endParaRPr>
          </a:p>
        </p:txBody>
      </p:sp>
      <p:sp>
        <p:nvSpPr>
          <p:cNvPr id="8195" name="Rectangle 2">
            <a:extLst>
              <a:ext uri="{FF2B5EF4-FFF2-40B4-BE49-F238E27FC236}">
                <a16:creationId xmlns:a16="http://schemas.microsoft.com/office/drawing/2014/main" id="{A0FF4750-B6D0-4682-9DB7-915C3DB9F721}"/>
              </a:ext>
            </a:extLst>
          </p:cNvPr>
          <p:cNvSpPr>
            <a:spLocks noGrp="1" noRot="1" noChangeAspect="1" noChangeArrowheads="1" noTextEdit="1"/>
          </p:cNvSpPr>
          <p:nvPr>
            <p:ph type="sldImg"/>
          </p:nvPr>
        </p:nvSpPr>
        <p:spPr bwMode="auto">
          <a:xfrm>
            <a:off x="917575" y="746125"/>
            <a:ext cx="4973638" cy="3729038"/>
          </a:xfrm>
          <a:solidFill>
            <a:srgbClr val="FFFFFF"/>
          </a:solidFill>
          <a:ln>
            <a:solidFill>
              <a:srgbClr val="000000"/>
            </a:solidFill>
            <a:miter lim="800000"/>
            <a:headEnd/>
            <a:tailEnd/>
          </a:ln>
        </p:spPr>
      </p:sp>
      <p:sp>
        <p:nvSpPr>
          <p:cNvPr id="8196" name="Rectangle 3">
            <a:extLst>
              <a:ext uri="{FF2B5EF4-FFF2-40B4-BE49-F238E27FC236}">
                <a16:creationId xmlns:a16="http://schemas.microsoft.com/office/drawing/2014/main" id="{7D157E07-B06B-4BA5-9916-7CB46ECF36CF}"/>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dirty="0"/>
              <a:t>DH</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8174F45D-B1B8-44D5-B7CF-3605630A4B52}"/>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73F34173-A4CE-475D-B0C0-863D48026CD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b="1" u="sng" dirty="0"/>
              <a:t>MP </a:t>
            </a:r>
          </a:p>
          <a:p>
            <a:endParaRPr lang="en-GB" altLang="en-US" dirty="0"/>
          </a:p>
          <a:p>
            <a:r>
              <a:rPr lang="en-GB" altLang="en-US" dirty="0"/>
              <a:t>Forms are in your packs to complete and the necessary date as stated. </a:t>
            </a:r>
          </a:p>
          <a:p>
            <a:endParaRPr lang="en-GB" altLang="en-US" dirty="0"/>
          </a:p>
          <a:p>
            <a:r>
              <a:rPr lang="en-GB" altLang="en-US" dirty="0"/>
              <a:t>Validity letters will be posted out to you to confirm that we have accepted your nomination paper and that you are a valid candidate. </a:t>
            </a:r>
          </a:p>
          <a:p>
            <a:endParaRPr lang="en-GB" altLang="en-US" dirty="0"/>
          </a:p>
        </p:txBody>
      </p:sp>
      <p:sp>
        <p:nvSpPr>
          <p:cNvPr id="45060" name="Slide Number Placeholder 3">
            <a:extLst>
              <a:ext uri="{FF2B5EF4-FFF2-40B4-BE49-F238E27FC236}">
                <a16:creationId xmlns:a16="http://schemas.microsoft.com/office/drawing/2014/main" id="{F5656D45-1969-4F3B-B1E2-F5E875986BDD}"/>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7029720C-39F7-4147-8FD0-0B0A691A6A58}" type="slidenum">
              <a:rPr lang="en-GB" altLang="en-US" sz="1200" smtClean="0">
                <a:latin typeface="Times" panose="02020603050405020304" pitchFamily="18" charset="0"/>
              </a:rPr>
              <a:pPr/>
              <a:t>20</a:t>
            </a:fld>
            <a:endParaRPr lang="en-GB" altLang="en-US" sz="1200">
              <a:latin typeface="Times" panose="02020603050405020304"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715A6A69-C78F-47A5-A390-E4CAD26A1789}"/>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D89CEE0E-EEC8-4FA4-B694-0650187EF96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b="1" u="sng" dirty="0"/>
              <a:t>MP</a:t>
            </a:r>
          </a:p>
          <a:p>
            <a:endParaRPr lang="en-GB" altLang="en-US" dirty="0"/>
          </a:p>
          <a:p>
            <a:r>
              <a:rPr lang="en-GB" altLang="en-US" dirty="0"/>
              <a:t>Once someone officially becomes a candidate, they are entitled to receive a free copy of the full electoral register and the lists of people voting by post or proxy (‘the absent voters’ lists’) for the ward/division that they are contesting.</a:t>
            </a:r>
          </a:p>
          <a:p>
            <a:endParaRPr lang="en-GB" altLang="en-US" dirty="0"/>
          </a:p>
          <a:p>
            <a:r>
              <a:rPr lang="en-GB" altLang="en-US" b="1" dirty="0"/>
              <a:t>Existing Councillors are not entitled to a copy of the register, as an existing councillor, as it is based on the new council boundaries/ward names etc. and only comes into force for use consequential to the election. </a:t>
            </a:r>
            <a:r>
              <a:rPr lang="en-GB" sz="1800" b="1" dirty="0">
                <a:effectLst/>
                <a:latin typeface="Arial" panose="020B0604020202020204" pitchFamily="34" charset="0"/>
                <a:ea typeface="Calibri" panose="020F0502020204030204" pitchFamily="34" charset="0"/>
              </a:rPr>
              <a:t>The earliest you can officially become a candidate is on the last date for publishing the notice of election, which is on the 27 March. You will officially become a candidate on this day if on or before this date you have already declared yourself a candidate at the election (or another person has declared that you are a candidate). </a:t>
            </a:r>
            <a:endParaRPr lang="en-GB" altLang="en-US" b="1" dirty="0"/>
          </a:p>
          <a:p>
            <a:endParaRPr lang="en-GB"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dirty="0">
                <a:solidFill>
                  <a:srgbClr val="FF0000"/>
                </a:solidFill>
              </a:rPr>
              <a:t>Candidates can receive their copy of the register as either a paper by collection only or a data copy but need to ensure this is clear on their request.(Data will be password protected). </a:t>
            </a:r>
            <a:r>
              <a:rPr lang="en-GB" sz="1800" dirty="0">
                <a:effectLst/>
                <a:latin typeface="Arial" panose="020B0604020202020204" pitchFamily="34" charset="0"/>
                <a:ea typeface="Calibri" panose="020F0502020204030204" pitchFamily="34" charset="0"/>
              </a:rPr>
              <a:t>Registers can be supplied to Parties prior to the Notice of Election being published, alternatively the candidate can ask for the elector numbers for subscribers by providing Name &amp; Address to Elections team.</a:t>
            </a:r>
            <a:endParaRPr lang="en-GB" sz="1800" dirty="0">
              <a:effectLst/>
              <a:latin typeface="Calibri" panose="020F0502020204030204" pitchFamily="34" charset="0"/>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altLang="en-US" dirty="0">
              <a:solidFill>
                <a:srgbClr val="FF0000"/>
              </a:solidFill>
            </a:endParaRPr>
          </a:p>
          <a:p>
            <a:r>
              <a:rPr lang="en-US" altLang="en-US" dirty="0"/>
              <a:t>Registered political parties are entitled to receive a copy of the full electoral register at any time.</a:t>
            </a:r>
            <a:endParaRPr lang="en-GB" altLang="en-US" dirty="0"/>
          </a:p>
          <a:p>
            <a:r>
              <a:rPr lang="en-GB" altLang="en-US" dirty="0"/>
              <a:t> </a:t>
            </a:r>
          </a:p>
          <a:p>
            <a:endParaRPr lang="en-GB" altLang="en-US" dirty="0"/>
          </a:p>
        </p:txBody>
      </p:sp>
      <p:sp>
        <p:nvSpPr>
          <p:cNvPr id="47108" name="Slide Number Placeholder 3">
            <a:extLst>
              <a:ext uri="{FF2B5EF4-FFF2-40B4-BE49-F238E27FC236}">
                <a16:creationId xmlns:a16="http://schemas.microsoft.com/office/drawing/2014/main" id="{9FA7412F-073A-447C-95B3-4D41A8F29785}"/>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DDDDE2EC-70DF-4E91-AB25-F9E50911F1DA}" type="slidenum">
              <a:rPr lang="en-GB" altLang="en-US" sz="1200" smtClean="0">
                <a:latin typeface="Times" panose="02020603050405020304" pitchFamily="18" charset="0"/>
              </a:rPr>
              <a:pPr/>
              <a:t>21</a:t>
            </a:fld>
            <a:endParaRPr lang="en-GB" altLang="en-US" sz="1200">
              <a:latin typeface="Times"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918B3329-F74D-4922-84BC-C7133CA43677}"/>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72D5DE3C-15B2-4275-8B7B-B2E434D40B6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b="1" u="sng" dirty="0"/>
              <a:t>MP</a:t>
            </a:r>
          </a:p>
          <a:p>
            <a:r>
              <a:rPr lang="en-GB" altLang="en-US" dirty="0"/>
              <a:t>Any person found breaching the restrictions on use of the electoral register could face a fine. Further information can be found on the Access and Supply section of the Commission’s guidance. </a:t>
            </a:r>
          </a:p>
          <a:p>
            <a:endParaRPr lang="en-GB" altLang="en-US" dirty="0"/>
          </a:p>
          <a:p>
            <a:endParaRPr lang="en-GB" altLang="en-US" dirty="0"/>
          </a:p>
          <a:p>
            <a:r>
              <a:rPr lang="en-GB" altLang="en-US" dirty="0"/>
              <a:t>Any questions so far?  </a:t>
            </a:r>
          </a:p>
          <a:p>
            <a:endParaRPr lang="en-GB" altLang="en-US" dirty="0"/>
          </a:p>
        </p:txBody>
      </p:sp>
      <p:sp>
        <p:nvSpPr>
          <p:cNvPr id="49156" name="Slide Number Placeholder 3">
            <a:extLst>
              <a:ext uri="{FF2B5EF4-FFF2-40B4-BE49-F238E27FC236}">
                <a16:creationId xmlns:a16="http://schemas.microsoft.com/office/drawing/2014/main" id="{953AEE85-E1FE-435C-B131-273EEFA721F6}"/>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8F89B85-0D16-4B8F-8454-D6B52686E8D7}" type="slidenum">
              <a:rPr lang="en-GB" altLang="en-US" sz="1200" smtClean="0">
                <a:latin typeface="Times" panose="02020603050405020304" pitchFamily="18" charset="0"/>
              </a:rPr>
              <a:pPr/>
              <a:t>22</a:t>
            </a:fld>
            <a:endParaRPr lang="en-GB" altLang="en-US" sz="1200">
              <a:latin typeface="Times" panose="02020603050405020304"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5C890833-2C79-44BE-9A6B-718CC479F73E}"/>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39056AA3-2109-4E17-921C-DDDF1740A3E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u="sng" dirty="0"/>
              <a:t>MP</a:t>
            </a:r>
          </a:p>
          <a:p>
            <a:r>
              <a:rPr lang="en-US" altLang="en-US" dirty="0"/>
              <a:t>Will be posting information via the usual comms channels and complimenting the Electoral Commission’s advertising campaign.  </a:t>
            </a:r>
          </a:p>
        </p:txBody>
      </p:sp>
      <p:sp>
        <p:nvSpPr>
          <p:cNvPr id="51204" name="Slide Number Placeholder 3">
            <a:extLst>
              <a:ext uri="{FF2B5EF4-FFF2-40B4-BE49-F238E27FC236}">
                <a16:creationId xmlns:a16="http://schemas.microsoft.com/office/drawing/2014/main" id="{AC508485-6590-42C6-8E1B-5E2F0FC9A07E}"/>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2C395F96-F67D-40AC-95C7-740E8FAE4613}" type="slidenum">
              <a:rPr lang="en-GB" altLang="en-US" sz="1200" smtClean="0">
                <a:latin typeface="Times" panose="02020603050405020304" pitchFamily="18" charset="0"/>
              </a:rPr>
              <a:pPr/>
              <a:t>23</a:t>
            </a:fld>
            <a:endParaRPr lang="en-GB" altLang="en-US" sz="1200">
              <a:latin typeface="Times" panose="02020603050405020304"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E78E745D-DE95-4CBF-AEEE-6005D0F194F9}"/>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D2B6ACEF-D892-4876-A2C4-8633F159F1E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u="sng" dirty="0"/>
              <a:t>MP</a:t>
            </a:r>
          </a:p>
        </p:txBody>
      </p:sp>
      <p:sp>
        <p:nvSpPr>
          <p:cNvPr id="53252" name="Slide Number Placeholder 3">
            <a:extLst>
              <a:ext uri="{FF2B5EF4-FFF2-40B4-BE49-F238E27FC236}">
                <a16:creationId xmlns:a16="http://schemas.microsoft.com/office/drawing/2014/main" id="{6499D57E-EFCB-46C3-8A28-BD0B4740BE28}"/>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5FCCEE85-3942-4F4D-85E7-29546D996AC5}" type="slidenum">
              <a:rPr lang="en-GB" altLang="en-US" sz="1200" smtClean="0">
                <a:latin typeface="Times" panose="02020603050405020304" pitchFamily="18" charset="0"/>
              </a:rPr>
              <a:pPr/>
              <a:t>24</a:t>
            </a:fld>
            <a:endParaRPr lang="en-GB" altLang="en-US" sz="1200">
              <a:latin typeface="Times"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6A0425F6-62AB-4BB4-9C53-3C1FB6985D57}"/>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F9843086-B302-4FAF-88B4-BB8D2DF1CF9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u="sng" dirty="0"/>
              <a:t>MP</a:t>
            </a:r>
          </a:p>
          <a:p>
            <a:r>
              <a:rPr lang="en-US" altLang="en-US" dirty="0"/>
              <a:t>The deadline for applying for a postal vote at the elections on 4 May 2023 is 5pm on 18 April 2023.</a:t>
            </a:r>
          </a:p>
          <a:p>
            <a:endParaRPr lang="en-US" altLang="en-US" dirty="0"/>
          </a:p>
          <a:p>
            <a:r>
              <a:rPr lang="en-US" altLang="en-US" dirty="0"/>
              <a:t>The earlier that voters apply for a postal vote, the sooner it can be processed and the quicker it can be sent to them. </a:t>
            </a: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14 April 2023 - First postal pack dispatch (existing and new applications processed up to and including Monday 3</a:t>
            </a:r>
            <a:r>
              <a:rPr lang="en-GB" sz="1800" b="1" baseline="30000" dirty="0">
                <a:effectLst/>
                <a:latin typeface="Calibri" panose="020F0502020204030204" pitchFamily="34" charset="0"/>
                <a:ea typeface="Calibri" panose="020F0502020204030204" pitchFamily="34" charset="0"/>
                <a:cs typeface="Times New Roman" panose="02020603050405020304" pitchFamily="18" charset="0"/>
              </a:rPr>
              <a:t>rd</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April)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1" dirty="0"/>
              <a:t>21 April 2023 - Final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postal pack dispatch (new applications processed from 4</a:t>
            </a:r>
            <a:r>
              <a:rPr lang="en-GB" sz="1200" b="1"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200" b="1" dirty="0">
                <a:effectLst/>
                <a:latin typeface="Calibri" panose="020F0502020204030204" pitchFamily="34" charset="0"/>
                <a:ea typeface="Calibri" panose="020F0502020204030204" pitchFamily="34" charset="0"/>
                <a:cs typeface="Times New Roman" panose="02020603050405020304" pitchFamily="18" charset="0"/>
              </a:rPr>
              <a:t> April to 18</a:t>
            </a:r>
            <a:r>
              <a:rPr lang="en-GB" sz="1200" b="1"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200" b="1" dirty="0">
                <a:effectLst/>
                <a:latin typeface="Calibri" panose="020F0502020204030204" pitchFamily="34" charset="0"/>
                <a:ea typeface="Calibri" panose="020F0502020204030204" pitchFamily="34" charset="0"/>
                <a:cs typeface="Times New Roman" panose="02020603050405020304" pitchFamily="18" charset="0"/>
              </a:rPr>
              <a:t> April)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altLang="en-US" sz="1200" b="1" dirty="0">
              <a:effectLst/>
              <a:latin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sz="1200" b="1" dirty="0">
                <a:effectLst/>
                <a:latin typeface="Calibri" panose="020F0502020204030204" pitchFamily="34" charset="0"/>
                <a:cs typeface="Times New Roman" panose="02020603050405020304" pitchFamily="18" charset="0"/>
              </a:rPr>
              <a:t>Obviously both dates are subject to change subject to software or printer supplier issues. </a:t>
            </a:r>
            <a:endParaRPr lang="en-US" altLang="en-US" b="1" dirty="0"/>
          </a:p>
          <a:p>
            <a:endParaRPr lang="en-US" altLang="en-US" dirty="0"/>
          </a:p>
          <a:p>
            <a:r>
              <a:rPr lang="en-US" altLang="en-US" dirty="0"/>
              <a:t>The deadline for applying for a proxy vote at these elections is 5pm on 25 April 2023, although in some circumstances voters may be able to appoint an emergency proxy after this date.</a:t>
            </a:r>
          </a:p>
          <a:p>
            <a:endParaRPr lang="en-US" altLang="en-US" dirty="0"/>
          </a:p>
          <a:p>
            <a:r>
              <a:rPr lang="en-US" altLang="en-US" dirty="0"/>
              <a:t>Electors may apply for an emergency proxy if one of the following conditions applies:</a:t>
            </a:r>
          </a:p>
          <a:p>
            <a:pPr algn="l">
              <a:buFont typeface="Arial" panose="020B0604020202020204" pitchFamily="34" charset="0"/>
              <a:buChar char="•"/>
            </a:pPr>
            <a:r>
              <a:rPr lang="en-US" b="0" i="0" dirty="0">
                <a:solidFill>
                  <a:srgbClr val="003057"/>
                </a:solidFill>
                <a:effectLst/>
                <a:latin typeface="Swis721LtBTW05-Medium"/>
              </a:rPr>
              <a:t>in the case of a medical condition, illness or disability arising after the deadline for ordinary proxy applications </a:t>
            </a:r>
          </a:p>
          <a:p>
            <a:pPr algn="l">
              <a:buFont typeface="Arial" panose="020B0604020202020204" pitchFamily="34" charset="0"/>
              <a:buChar char="•"/>
            </a:pPr>
            <a:r>
              <a:rPr lang="en-US" b="0" i="0" dirty="0">
                <a:solidFill>
                  <a:srgbClr val="003057"/>
                </a:solidFill>
                <a:effectLst/>
                <a:latin typeface="Swis721LtBTW05-Medium"/>
              </a:rPr>
              <a:t>if they are a mental health patient detained under civil powers</a:t>
            </a:r>
          </a:p>
          <a:p>
            <a:pPr algn="l">
              <a:buFont typeface="Arial" panose="020B0604020202020204" pitchFamily="34" charset="0"/>
              <a:buChar char="•"/>
            </a:pPr>
            <a:r>
              <a:rPr lang="en-US" b="0" i="0" dirty="0">
                <a:solidFill>
                  <a:srgbClr val="003057"/>
                </a:solidFill>
                <a:effectLst/>
                <a:latin typeface="Swis721LtBTW05-Medium"/>
              </a:rPr>
              <a:t>if their occupation, service or employment means they cannot go to the polling station in person and they became aware of this after the deadline for ordinary proxy applications</a:t>
            </a:r>
          </a:p>
          <a:p>
            <a:pPr algn="l">
              <a:buFont typeface="Arial" panose="020B0604020202020204" pitchFamily="34" charset="0"/>
              <a:buChar char="•"/>
            </a:pPr>
            <a:r>
              <a:rPr lang="en-US" b="0" i="0" dirty="0">
                <a:solidFill>
                  <a:srgbClr val="003057"/>
                </a:solidFill>
                <a:effectLst/>
                <a:latin typeface="Swis721LtBTW05-Medium"/>
              </a:rPr>
              <a:t>if they meet any of the conditions relating to emergency proxies on the grounds of voter identification after the deadline to apply for a Voter Authority Certificate or Anonymous Elector’s Document </a:t>
            </a:r>
          </a:p>
          <a:p>
            <a:pPr marL="0" indent="0">
              <a:buFont typeface="Arial" panose="020B0604020202020204" pitchFamily="34" charset="0"/>
              <a:buNone/>
            </a:pPr>
            <a:endParaRPr lang="en-US" altLang="en-US" dirty="0"/>
          </a:p>
          <a:p>
            <a:pPr marL="0" indent="0">
              <a:buFont typeface="Arial" panose="020B0604020202020204" pitchFamily="34" charset="0"/>
              <a:buNone/>
            </a:pPr>
            <a:r>
              <a:rPr lang="en-US" altLang="en-US" dirty="0"/>
              <a:t>The provision that allowed electors to apply for an emergency proxy for coronavirus reasons is no longer in force. </a:t>
            </a:r>
          </a:p>
          <a:p>
            <a:pPr marL="0" indent="0">
              <a:buFont typeface="Arial" panose="020B0604020202020204" pitchFamily="34" charset="0"/>
              <a:buNone/>
            </a:pPr>
            <a:endParaRPr lang="en-US" altLang="en-US" dirty="0"/>
          </a:p>
          <a:p>
            <a:pPr marL="0" indent="0">
              <a:buFont typeface="Arial" panose="020B0604020202020204" pitchFamily="34" charset="0"/>
              <a:buNone/>
            </a:pPr>
            <a:r>
              <a:rPr lang="en-US" altLang="en-US" dirty="0"/>
              <a:t>The conditions relating to emergency proxies on the grounds of voter identification are:</a:t>
            </a:r>
          </a:p>
          <a:p>
            <a:pPr algn="l">
              <a:buFont typeface="Arial" panose="020B0604020202020204" pitchFamily="34" charset="0"/>
              <a:buChar char="•"/>
            </a:pPr>
            <a:r>
              <a:rPr lang="en-US" b="0" i="0" dirty="0">
                <a:solidFill>
                  <a:srgbClr val="003057"/>
                </a:solidFill>
                <a:effectLst/>
                <a:latin typeface="Swis721LtBTW05-Medium"/>
              </a:rPr>
              <a:t>an elector or proxy’s photographic ID, Voter Authority Certificate or an Anonymous Elector’s Document is lost, stolen, destroyed or so damaged that it is no longer useable after the deadline for making an application for a Voter Authority Certificate or Anonymous Elector’s Document has passed</a:t>
            </a:r>
          </a:p>
          <a:p>
            <a:pPr algn="l">
              <a:buFont typeface="Arial" panose="020B0604020202020204" pitchFamily="34" charset="0"/>
              <a:buChar char="•"/>
            </a:pPr>
            <a:r>
              <a:rPr lang="en-US" b="0" i="0" dirty="0">
                <a:solidFill>
                  <a:srgbClr val="003057"/>
                </a:solidFill>
                <a:effectLst/>
                <a:latin typeface="Swis721LtBTW05-Medium"/>
              </a:rPr>
              <a:t>an elector or proxy has sent their accepted form of photographic ID, that they would otherwise use to vote in person, to another person to prove their identity and they consider it unlikely that it will be returned in time for polling day </a:t>
            </a:r>
          </a:p>
          <a:p>
            <a:pPr algn="l">
              <a:buFont typeface="Arial" panose="020B0604020202020204" pitchFamily="34" charset="0"/>
              <a:buChar char="•"/>
            </a:pPr>
            <a:r>
              <a:rPr lang="en-US" b="0" i="0" dirty="0">
                <a:solidFill>
                  <a:srgbClr val="003057"/>
                </a:solidFill>
                <a:effectLst/>
                <a:latin typeface="Swis721LtBTW05-Medium"/>
              </a:rPr>
              <a:t>an elector or proxy applied for a form of accepted photographic ID including a Voter Authority Certificate or Anonymous Elector’s Document in the 3 months before the deadline and immediately before the deadline it has not arrived, and they have not been refused or withdrawn their application</a:t>
            </a:r>
          </a:p>
          <a:p>
            <a:pPr algn="l">
              <a:buFont typeface="Arial" panose="020B0604020202020204" pitchFamily="34" charset="0"/>
              <a:buChar char="•"/>
            </a:pPr>
            <a:r>
              <a:rPr lang="en-US" b="0" i="0" dirty="0">
                <a:solidFill>
                  <a:srgbClr val="003057"/>
                </a:solidFill>
                <a:effectLst/>
                <a:latin typeface="Swis721LtBTW05-Medium"/>
              </a:rPr>
              <a:t>an anonymous elector has not been issued with an Anonymous Elector’s Document</a:t>
            </a:r>
          </a:p>
          <a:p>
            <a:pPr algn="l">
              <a:buFont typeface="Arial" panose="020B0604020202020204" pitchFamily="34" charset="0"/>
              <a:buChar char="•"/>
            </a:pPr>
            <a:r>
              <a:rPr lang="en-US" b="0" i="0" dirty="0">
                <a:solidFill>
                  <a:srgbClr val="003057"/>
                </a:solidFill>
                <a:effectLst/>
                <a:latin typeface="Swis721LtBTW05-Medium"/>
              </a:rPr>
              <a:t>an anonymous elector has been issued with an Anonymous Elector’s Document and, after the deadline, has been allocated an elector number that is different to the one shown on their Anonymous Elector’s Document</a:t>
            </a:r>
          </a:p>
          <a:p>
            <a:pPr algn="l">
              <a:buFont typeface="Arial" panose="020B0604020202020204" pitchFamily="34" charset="0"/>
              <a:buChar char="•"/>
            </a:pPr>
            <a:r>
              <a:rPr lang="en-US" b="0" i="0" dirty="0">
                <a:solidFill>
                  <a:srgbClr val="003057"/>
                </a:solidFill>
                <a:effectLst/>
                <a:latin typeface="Swis721LtBTW05-Medium"/>
              </a:rPr>
              <a:t>an elector or proxy has a temporary Voter Authority Certificate, valid for use on polling day but before they can vote in person, proceedings at their polling station are adjourned (in the case of a riot)</a:t>
            </a:r>
          </a:p>
          <a:p>
            <a:pPr marL="171450" indent="-171450">
              <a:buFont typeface="Arial" panose="020B0604020202020204" pitchFamily="34" charset="0"/>
              <a:buChar char="•"/>
            </a:pPr>
            <a:endParaRPr lang="en-US" altLang="en-US" dirty="0"/>
          </a:p>
          <a:p>
            <a:r>
              <a:rPr lang="en-US" altLang="en-US" dirty="0"/>
              <a:t>Voters should be encouraged to return their applications for an absent vote directly to the Electoral Registration Officer, either by post or by scanning and emailing their application.  </a:t>
            </a:r>
          </a:p>
          <a:p>
            <a:endParaRPr lang="en-US" altLang="en-US" dirty="0"/>
          </a:p>
          <a:p>
            <a:r>
              <a:rPr lang="en-US" altLang="en-US" dirty="0"/>
              <a:t>As always, you should observe the Code of Conduct in relation to absent voting, for example by forwarding any applications you receive to the Electoral Registration Officer within two working days of receipt. </a:t>
            </a:r>
          </a:p>
          <a:p>
            <a:endParaRPr lang="en-US" altLang="en-US" dirty="0"/>
          </a:p>
        </p:txBody>
      </p:sp>
      <p:sp>
        <p:nvSpPr>
          <p:cNvPr id="55300" name="Slide Number Placeholder 3">
            <a:extLst>
              <a:ext uri="{FF2B5EF4-FFF2-40B4-BE49-F238E27FC236}">
                <a16:creationId xmlns:a16="http://schemas.microsoft.com/office/drawing/2014/main" id="{5D8D5676-39A6-461E-BED0-21C7DA4AB9D4}"/>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1FF9DF8F-18FA-43A9-842D-CC9FABA657C7}" type="slidenum">
              <a:rPr lang="en-GB" altLang="en-US" sz="1200" smtClean="0">
                <a:solidFill>
                  <a:srgbClr val="000000"/>
                </a:solidFill>
                <a:latin typeface="Times" panose="02020603050405020304" pitchFamily="18" charset="0"/>
              </a:rPr>
              <a:pPr/>
              <a:t>25</a:t>
            </a:fld>
            <a:endParaRPr lang="en-GB" altLang="en-US" sz="1200">
              <a:solidFill>
                <a:srgbClr val="000000"/>
              </a:solidFill>
              <a:latin typeface="Times" panose="02020603050405020304"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3D6333AA-A0BC-4E98-8F1D-9475A1744ED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A92C1AE1-631B-4350-9974-00E5F46BD5A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u="sng" dirty="0"/>
              <a:t>MP</a:t>
            </a:r>
          </a:p>
          <a:p>
            <a:endParaRPr lang="en-GB" altLang="en-US" dirty="0"/>
          </a:p>
          <a:p>
            <a:r>
              <a:rPr lang="en-GB" altLang="en-US" dirty="0"/>
              <a:t>Voters will be able to present out of date photo ID so long as the photograph is still a good likeness. The name on the ID should be the same name as the one on the electoral register. </a:t>
            </a:r>
          </a:p>
          <a:p>
            <a:endParaRPr lang="en-GB" altLang="en-US" dirty="0"/>
          </a:p>
          <a:p>
            <a:r>
              <a:rPr lang="en-GB" altLang="en-US" dirty="0"/>
              <a:t>If someone forgets or brings the wrong type of ID with them they will be able to return later with the correct photo ID, during the hours of poll. </a:t>
            </a:r>
          </a:p>
          <a:p>
            <a:endParaRPr lang="en-GB" altLang="en-US" dirty="0"/>
          </a:p>
          <a:p>
            <a:r>
              <a:rPr lang="en-US" b="0" i="0" dirty="0">
                <a:solidFill>
                  <a:srgbClr val="003057"/>
                </a:solidFill>
                <a:effectLst/>
                <a:latin typeface="Swis721LtBTW05-Medium"/>
              </a:rPr>
              <a:t>Staff will check that they are happy that it’s an accepted ORIGINAL, No copies or photographs on phones, form of ID. A private area will be available. Voters can choose to have their photo ID viewed in private. This might be a separate room, or by the clearance of a station to accommodate the voter, depending on the polling station.</a:t>
            </a:r>
            <a:endParaRPr lang="en-GB" altLang="en-US" dirty="0"/>
          </a:p>
          <a:p>
            <a:endParaRPr lang="en-GB" altLang="en-US" dirty="0"/>
          </a:p>
          <a:p>
            <a:endParaRPr lang="en-GB" altLang="en-US" dirty="0"/>
          </a:p>
          <a:p>
            <a:endParaRPr lang="en-GB" altLang="en-US" dirty="0"/>
          </a:p>
          <a:p>
            <a:endParaRPr lang="en-GB" altLang="en-US" dirty="0"/>
          </a:p>
        </p:txBody>
      </p:sp>
      <p:sp>
        <p:nvSpPr>
          <p:cNvPr id="57348" name="Slide Number Placeholder 3">
            <a:extLst>
              <a:ext uri="{FF2B5EF4-FFF2-40B4-BE49-F238E27FC236}">
                <a16:creationId xmlns:a16="http://schemas.microsoft.com/office/drawing/2014/main" id="{59F73623-E99D-488B-BD99-6965BD38CEB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BBFFC011-9C76-4F08-BDC3-4936B98EB59B}" type="slidenum">
              <a:rPr lang="en-GB" altLang="en-US" sz="1200" smtClean="0">
                <a:latin typeface="Times" panose="02020603050405020304" pitchFamily="18" charset="0"/>
              </a:rPr>
              <a:pPr/>
              <a:t>26</a:t>
            </a:fld>
            <a:endParaRPr lang="en-GB" altLang="en-US" sz="1200">
              <a:latin typeface="Times" panose="02020603050405020304"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A95A3917-7DDF-409D-A122-3124E957BC8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18F476CD-0D80-4CC2-BF98-C6BC0BB7CE4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u="sng" dirty="0"/>
              <a:t>MP</a:t>
            </a:r>
          </a:p>
          <a:p>
            <a:endParaRPr lang="en-GB" altLang="en-US" dirty="0"/>
          </a:p>
          <a:p>
            <a:r>
              <a:rPr lang="en-GB" altLang="en-US" dirty="0"/>
              <a:t>Candidates and agents can play their part in encouraging voters to ensure they have some form of photo ID. </a:t>
            </a:r>
          </a:p>
          <a:p>
            <a:endParaRPr lang="en-GB" altLang="en-US" dirty="0"/>
          </a:p>
          <a:p>
            <a:r>
              <a:rPr lang="en-GB" altLang="en-US" dirty="0"/>
              <a:t>The deadline for applications for a Voter Authority Certificate or Anonymous Elector’s Document is 5pm on 25 April 2023. </a:t>
            </a:r>
          </a:p>
          <a:p>
            <a:endParaRPr lang="en-GB" altLang="en-US" dirty="0"/>
          </a:p>
          <a:p>
            <a:r>
              <a:rPr lang="en-GB" altLang="en-US" dirty="0"/>
              <a:t>There will also be a national public awareness campaign run by the Electoral Commission. From our perspective, we will be working with Parish Council’s to promote this messaging as well as using other communication channels such as the website/social media. </a:t>
            </a:r>
          </a:p>
        </p:txBody>
      </p:sp>
      <p:sp>
        <p:nvSpPr>
          <p:cNvPr id="59396" name="Slide Number Placeholder 3">
            <a:extLst>
              <a:ext uri="{FF2B5EF4-FFF2-40B4-BE49-F238E27FC236}">
                <a16:creationId xmlns:a16="http://schemas.microsoft.com/office/drawing/2014/main" id="{AE785736-9E33-4F8C-B33C-1A8A6122C22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29FEB4F0-7682-47CD-93A3-9A6855AFCDBF}" type="slidenum">
              <a:rPr lang="en-GB" altLang="en-US" sz="1200" smtClean="0">
                <a:latin typeface="Times" panose="02020603050405020304" pitchFamily="18" charset="0"/>
              </a:rPr>
              <a:pPr/>
              <a:t>27</a:t>
            </a:fld>
            <a:endParaRPr lang="en-GB" altLang="en-US" sz="1200">
              <a:latin typeface="Times" panose="02020603050405020304"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EA63A001-CCF5-4BD7-8987-D6C43E52BD0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D09C68A9-DC61-46C4-913A-2493A31AB7D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u="sng" dirty="0"/>
              <a:t>MP</a:t>
            </a:r>
          </a:p>
          <a:p>
            <a:endParaRPr lang="en-GB" altLang="en-US" dirty="0"/>
          </a:p>
          <a:p>
            <a:r>
              <a:rPr lang="en-GB" altLang="en-US" dirty="0"/>
              <a:t>A list of all the acceptable forms of photo ID will follow on the next few slides - full lists are available online at </a:t>
            </a:r>
            <a:r>
              <a:rPr lang="en-US" dirty="0"/>
              <a:t>https://www.electoralcommission.org.uk/i-am-a/voter/voter-id/accepted-forms-photo-id</a:t>
            </a:r>
          </a:p>
          <a:p>
            <a:endParaRPr lang="en-GB" altLang="en-US" dirty="0"/>
          </a:p>
          <a:p>
            <a:r>
              <a:rPr lang="en-GB" altLang="en-US" dirty="0"/>
              <a:t>Have handout of full list available if not already provided. </a:t>
            </a:r>
          </a:p>
          <a:p>
            <a:endParaRPr lang="en-GB" altLang="en-US" dirty="0"/>
          </a:p>
        </p:txBody>
      </p:sp>
      <p:sp>
        <p:nvSpPr>
          <p:cNvPr id="61444" name="Slide Number Placeholder 3">
            <a:extLst>
              <a:ext uri="{FF2B5EF4-FFF2-40B4-BE49-F238E27FC236}">
                <a16:creationId xmlns:a16="http://schemas.microsoft.com/office/drawing/2014/main" id="{668FCA34-D9E0-4920-8496-5196DAAE0F4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E6AB150F-87B6-496A-9CFC-3A7EE0418FB1}" type="slidenum">
              <a:rPr lang="en-GB" altLang="en-US" sz="1200" smtClean="0">
                <a:latin typeface="Times" panose="02020603050405020304" pitchFamily="18" charset="0"/>
              </a:rPr>
              <a:pPr/>
              <a:t>28</a:t>
            </a:fld>
            <a:endParaRPr lang="en-GB" altLang="en-US" sz="1200">
              <a:latin typeface="Times" panose="02020603050405020304"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EA63A001-CCF5-4BD7-8987-D6C43E52BD0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D09C68A9-DC61-46C4-913A-2493A31AB7D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u="sng" dirty="0"/>
              <a:t>MP</a:t>
            </a:r>
          </a:p>
          <a:p>
            <a:endParaRPr lang="en-GB" altLang="en-US" dirty="0"/>
          </a:p>
          <a:p>
            <a:r>
              <a:rPr lang="en-GB" altLang="en-US" dirty="0"/>
              <a:t>Slide 2 of the acceptable forms of photo ID - full lists are available online at </a:t>
            </a:r>
            <a:r>
              <a:rPr lang="en-US" dirty="0">
                <a:hlinkClick r:id="rId3"/>
              </a:rPr>
              <a:t>Accepted forms of photo ID | Electoral Commission</a:t>
            </a:r>
            <a:r>
              <a:rPr lang="en-GB" altLang="en-US" dirty="0"/>
              <a:t> . </a:t>
            </a:r>
          </a:p>
          <a:p>
            <a:endParaRPr lang="en-GB" altLang="en-US" dirty="0"/>
          </a:p>
          <a:p>
            <a:endParaRPr lang="en-GB" altLang="en-US" dirty="0"/>
          </a:p>
          <a:p>
            <a:endParaRPr lang="en-GB" altLang="en-US" dirty="0"/>
          </a:p>
        </p:txBody>
      </p:sp>
      <p:sp>
        <p:nvSpPr>
          <p:cNvPr id="61444" name="Slide Number Placeholder 3">
            <a:extLst>
              <a:ext uri="{FF2B5EF4-FFF2-40B4-BE49-F238E27FC236}">
                <a16:creationId xmlns:a16="http://schemas.microsoft.com/office/drawing/2014/main" id="{668FCA34-D9E0-4920-8496-5196DAAE0F4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E6AB150F-87B6-496A-9CFC-3A7EE0418FB1}" type="slidenum">
              <a:rPr lang="en-GB" altLang="en-US" sz="1200" smtClean="0">
                <a:latin typeface="Times" panose="02020603050405020304" pitchFamily="18" charset="0"/>
              </a:rPr>
              <a:pPr/>
              <a:t>29</a:t>
            </a:fld>
            <a:endParaRPr lang="en-GB" altLang="en-US" sz="1200">
              <a:latin typeface="Times" panose="02020603050405020304" pitchFamily="18" charset="0"/>
            </a:endParaRPr>
          </a:p>
        </p:txBody>
      </p:sp>
    </p:spTree>
    <p:extLst>
      <p:ext uri="{BB962C8B-B14F-4D97-AF65-F5344CB8AC3E}">
        <p14:creationId xmlns:p14="http://schemas.microsoft.com/office/powerpoint/2010/main" val="3044192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F28BCB15-E5CD-41E7-8488-1CDFDA35F44C}"/>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AD440F28-1A62-423A-8554-19FD3F74264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dirty="0"/>
              <a:t>DH</a:t>
            </a:r>
          </a:p>
          <a:p>
            <a:endParaRPr lang="en-US" altLang="en-US" dirty="0"/>
          </a:p>
        </p:txBody>
      </p:sp>
      <p:sp>
        <p:nvSpPr>
          <p:cNvPr id="10244" name="Slide Number Placeholder 3">
            <a:extLst>
              <a:ext uri="{FF2B5EF4-FFF2-40B4-BE49-F238E27FC236}">
                <a16:creationId xmlns:a16="http://schemas.microsoft.com/office/drawing/2014/main" id="{E520E7DC-2CA5-44B6-8CA6-D040E0A520C8}"/>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CF51C2F0-7459-48A1-911B-908FE026DCDC}" type="slidenum">
              <a:rPr lang="en-GB" altLang="en-US" sz="1200" smtClean="0">
                <a:latin typeface="Times" panose="02020603050405020304" pitchFamily="18" charset="0"/>
              </a:rPr>
              <a:pPr/>
              <a:t>3</a:t>
            </a:fld>
            <a:endParaRPr lang="en-GB" altLang="en-US" sz="1200">
              <a:latin typeface="Times" panose="02020603050405020304"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EA63A001-CCF5-4BD7-8987-D6C43E52BD0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D09C68A9-DC61-46C4-913A-2493A31AB7D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u="sng" dirty="0"/>
              <a:t>MP</a:t>
            </a:r>
          </a:p>
          <a:p>
            <a:endParaRPr lang="en-GB" altLang="en-US" dirty="0"/>
          </a:p>
          <a:p>
            <a:r>
              <a:rPr lang="en-GB" altLang="en-US" dirty="0"/>
              <a:t>Slide 3 of acceptable forms of photo ID - full lists are available online at </a:t>
            </a:r>
            <a:r>
              <a:rPr lang="en-US" dirty="0">
                <a:hlinkClick r:id="rId3"/>
              </a:rPr>
              <a:t>Accepted forms of photo ID | Electoral Commission</a:t>
            </a:r>
            <a:r>
              <a:rPr lang="en-GB" altLang="en-US" dirty="0"/>
              <a:t> . </a:t>
            </a:r>
          </a:p>
          <a:p>
            <a:endParaRPr lang="en-GB" altLang="en-US" dirty="0"/>
          </a:p>
          <a:p>
            <a:r>
              <a:rPr lang="en-GB" altLang="en-US" dirty="0"/>
              <a:t>Any questions so far?  </a:t>
            </a:r>
          </a:p>
          <a:p>
            <a:endParaRPr lang="en-GB" altLang="en-US" dirty="0"/>
          </a:p>
        </p:txBody>
      </p:sp>
      <p:sp>
        <p:nvSpPr>
          <p:cNvPr id="61444" name="Slide Number Placeholder 3">
            <a:extLst>
              <a:ext uri="{FF2B5EF4-FFF2-40B4-BE49-F238E27FC236}">
                <a16:creationId xmlns:a16="http://schemas.microsoft.com/office/drawing/2014/main" id="{668FCA34-D9E0-4920-8496-5196DAAE0F4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E6AB150F-87B6-496A-9CFC-3A7EE0418FB1}" type="slidenum">
              <a:rPr lang="en-GB" altLang="en-US" sz="1200" smtClean="0">
                <a:latin typeface="Times" panose="02020603050405020304" pitchFamily="18" charset="0"/>
              </a:rPr>
              <a:pPr/>
              <a:t>30</a:t>
            </a:fld>
            <a:endParaRPr lang="en-GB" altLang="en-US" sz="1200">
              <a:latin typeface="Times" panose="02020603050405020304" pitchFamily="18" charset="0"/>
            </a:endParaRPr>
          </a:p>
        </p:txBody>
      </p:sp>
    </p:spTree>
    <p:extLst>
      <p:ext uri="{BB962C8B-B14F-4D97-AF65-F5344CB8AC3E}">
        <p14:creationId xmlns:p14="http://schemas.microsoft.com/office/powerpoint/2010/main" val="27611722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ACA803DF-4E66-4AA8-8E97-C359514B0A90}"/>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CAF65F2B-D3A2-4194-85DC-DCA7A8387D1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b="1" u="sng" dirty="0"/>
              <a:t>LF</a:t>
            </a:r>
          </a:p>
          <a:p>
            <a:endParaRPr lang="en-GB" altLang="en-US" dirty="0"/>
          </a:p>
          <a:p>
            <a:r>
              <a:rPr lang="en-GB" altLang="en-US" dirty="0"/>
              <a:t>On printed material, such as leaflets and posters, candidates must include the name and address of: the printer, and the promoter. </a:t>
            </a:r>
          </a:p>
          <a:p>
            <a:endParaRPr lang="en-GB" altLang="en-US" dirty="0"/>
          </a:p>
          <a:p>
            <a:r>
              <a:rPr lang="en-GB" altLang="en-US" dirty="0"/>
              <a:t>Give council position on putting up and removing posters and election material.</a:t>
            </a:r>
          </a:p>
          <a:p>
            <a:endParaRPr lang="en-GB" altLang="en-US" dirty="0"/>
          </a:p>
          <a:p>
            <a:r>
              <a:rPr lang="en-GB" altLang="en-US" dirty="0"/>
              <a:t>Refer to Part 4 of the Commission’s guidance for C&amp;As for further guidance on campaigning.</a:t>
            </a:r>
          </a:p>
          <a:p>
            <a:endParaRPr lang="en-GB" altLang="en-US" dirty="0"/>
          </a:p>
          <a:p>
            <a:endParaRPr lang="en-GB" altLang="en-US" dirty="0"/>
          </a:p>
        </p:txBody>
      </p:sp>
      <p:sp>
        <p:nvSpPr>
          <p:cNvPr id="63492" name="Slide Number Placeholder 3">
            <a:extLst>
              <a:ext uri="{FF2B5EF4-FFF2-40B4-BE49-F238E27FC236}">
                <a16:creationId xmlns:a16="http://schemas.microsoft.com/office/drawing/2014/main" id="{266ABBDB-2BE3-4F1C-83AF-764802456F46}"/>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C53C6059-33DC-42DB-A1DC-210186B2AC82}" type="slidenum">
              <a:rPr lang="en-GB" altLang="en-US" sz="1200" smtClean="0">
                <a:latin typeface="Times" panose="02020603050405020304" pitchFamily="18" charset="0"/>
              </a:rPr>
              <a:pPr/>
              <a:t>31</a:t>
            </a:fld>
            <a:endParaRPr lang="en-GB" altLang="en-US" sz="1200">
              <a:latin typeface="Times" panose="02020603050405020304"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DF8A5457-91B4-4300-9931-B61588C76C2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E14DA12-18F3-4410-A331-4D473AE87959}" type="slidenum">
              <a:rPr lang="en-GB" altLang="en-US" sz="1200" smtClean="0">
                <a:latin typeface="Times" panose="02020603050405020304" pitchFamily="18" charset="0"/>
              </a:rPr>
              <a:pPr/>
              <a:t>32</a:t>
            </a:fld>
            <a:endParaRPr lang="en-GB" altLang="en-US" sz="1200">
              <a:latin typeface="Times" panose="02020603050405020304" pitchFamily="18" charset="0"/>
            </a:endParaRPr>
          </a:p>
        </p:txBody>
      </p:sp>
      <p:sp>
        <p:nvSpPr>
          <p:cNvPr id="65539" name="Rectangle 2">
            <a:extLst>
              <a:ext uri="{FF2B5EF4-FFF2-40B4-BE49-F238E27FC236}">
                <a16:creationId xmlns:a16="http://schemas.microsoft.com/office/drawing/2014/main" id="{702DA372-7D4C-4CD4-A1FB-FFE801F83437}"/>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a:extLst>
              <a:ext uri="{FF2B5EF4-FFF2-40B4-BE49-F238E27FC236}">
                <a16:creationId xmlns:a16="http://schemas.microsoft.com/office/drawing/2014/main" id="{384772B0-4808-440F-9625-29896E6F8DC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b="1" u="sng" dirty="0"/>
              <a:t>LF</a:t>
            </a:r>
          </a:p>
          <a:p>
            <a:endParaRPr lang="en-GB" altLang="en-US" dirty="0"/>
          </a:p>
          <a:p>
            <a:r>
              <a:rPr lang="en-GB" altLang="en-US" dirty="0"/>
              <a:t>The Code of Conduct for campaigners was updated in January 2023 and can be found on the Commission’s website at http://www.electoralcommission.org.uk/find-information-by-subject/electoral-fraud/electoral-fraud-responsibilities </a:t>
            </a:r>
          </a:p>
          <a:p>
            <a:endParaRPr lang="en-GB" altLang="en-US" dirty="0"/>
          </a:p>
          <a:p>
            <a:r>
              <a:rPr lang="en-GB" altLang="en-US" dirty="0"/>
              <a:t>The Commission has also produced a quick guide for party workers on handling postal votes. </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19D4B054-E798-42C9-A91D-1B588BCF2D7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F2153DEB-A13E-4C52-9328-8EB35E0EB3DC}" type="slidenum">
              <a:rPr lang="en-GB" altLang="en-US" sz="1200" smtClean="0">
                <a:latin typeface="Times" panose="02020603050405020304" pitchFamily="18" charset="0"/>
              </a:rPr>
              <a:pPr/>
              <a:t>33</a:t>
            </a:fld>
            <a:endParaRPr lang="en-GB" altLang="en-US" sz="1200">
              <a:latin typeface="Times" panose="02020603050405020304" pitchFamily="18" charset="0"/>
            </a:endParaRPr>
          </a:p>
        </p:txBody>
      </p:sp>
      <p:sp>
        <p:nvSpPr>
          <p:cNvPr id="67587" name="Rectangle 2">
            <a:extLst>
              <a:ext uri="{FF2B5EF4-FFF2-40B4-BE49-F238E27FC236}">
                <a16:creationId xmlns:a16="http://schemas.microsoft.com/office/drawing/2014/main" id="{AD3AA5FB-A89D-47E9-9FE6-F352E3CB208A}"/>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8" name="Rectangle 3">
            <a:extLst>
              <a:ext uri="{FF2B5EF4-FFF2-40B4-BE49-F238E27FC236}">
                <a16:creationId xmlns:a16="http://schemas.microsoft.com/office/drawing/2014/main" id="{C8970341-4E08-454F-966C-08AD581DA62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b="1" u="sng" dirty="0"/>
              <a:t>LF</a:t>
            </a:r>
          </a:p>
          <a:p>
            <a:endParaRPr lang="en-GB" altLang="en-US" b="1" u="sng" dirty="0"/>
          </a:p>
          <a:p>
            <a:r>
              <a:rPr lang="en-GB" altLang="en-US" dirty="0"/>
              <a:t>The Code of Conduct for campaigners can be found on the Commission’s website.</a:t>
            </a:r>
          </a:p>
          <a:p>
            <a:endParaRPr lang="en-GB" altLang="en-US" dirty="0"/>
          </a:p>
          <a:p>
            <a:r>
              <a:rPr lang="en-GB" altLang="en-US" dirty="0"/>
              <a:t>The code covers all those actively involved in campaigning in elections or referendums in Great Britain. </a:t>
            </a:r>
          </a:p>
          <a:p>
            <a:pPr eaLnBrk="1" hangingPunct="1"/>
            <a:endParaRPr lang="en-GB" altLang="en-US" dirty="0"/>
          </a:p>
          <a:p>
            <a:r>
              <a:rPr lang="en-GB" altLang="en-US" dirty="0"/>
              <a:t>Remind candidates and agents that if they have complaints or allegations of electoral fraud, they should:</a:t>
            </a:r>
          </a:p>
          <a:p>
            <a:endParaRPr lang="en-GB" altLang="en-US" dirty="0"/>
          </a:p>
          <a:p>
            <a:r>
              <a:rPr lang="en-GB" altLang="en-US" dirty="0"/>
              <a:t>Be prepared to give the police a statement and substantiate any allegations</a:t>
            </a:r>
          </a:p>
          <a:p>
            <a:endParaRPr lang="en-GB" altLang="en-US" dirty="0"/>
          </a:p>
          <a:p>
            <a:r>
              <a:rPr lang="en-GB" altLang="en-US" dirty="0"/>
              <a:t>Raise the matter with their election agent or local party, or with the relevant ERO or RO. </a:t>
            </a:r>
          </a:p>
          <a:p>
            <a:endParaRPr lang="en-GB" altLang="en-US" dirty="0"/>
          </a:p>
          <a:p>
            <a:r>
              <a:rPr lang="en-GB" altLang="en-US" b="1" dirty="0"/>
              <a:t>You should also cover what standards of behaviour you expect from supporters in the environs of the polling place on polling day.</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470BA605-6CE5-4B2F-98A5-879A781E533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FECC3D5C-B9C8-4B66-AF54-DDD1F29BA084}" type="slidenum">
              <a:rPr lang="en-GB" altLang="en-US" sz="1200" smtClean="0">
                <a:latin typeface="Times" panose="02020603050405020304" pitchFamily="18" charset="0"/>
              </a:rPr>
              <a:pPr/>
              <a:t>34</a:t>
            </a:fld>
            <a:endParaRPr lang="en-GB" altLang="en-US" sz="1200">
              <a:latin typeface="Times" panose="02020603050405020304" pitchFamily="18" charset="0"/>
            </a:endParaRPr>
          </a:p>
        </p:txBody>
      </p:sp>
      <p:sp>
        <p:nvSpPr>
          <p:cNvPr id="71683" name="Rectangle 2">
            <a:extLst>
              <a:ext uri="{FF2B5EF4-FFF2-40B4-BE49-F238E27FC236}">
                <a16:creationId xmlns:a16="http://schemas.microsoft.com/office/drawing/2014/main" id="{4EA7B355-1DAF-4911-8124-848F99EB37CF}"/>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4" name="Rectangle 3">
            <a:extLst>
              <a:ext uri="{FF2B5EF4-FFF2-40B4-BE49-F238E27FC236}">
                <a16:creationId xmlns:a16="http://schemas.microsoft.com/office/drawing/2014/main" id="{1DA396E8-E43B-41D5-8D7E-1E063ACD2A1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dirty="0"/>
              <a:t>MP </a:t>
            </a:r>
          </a:p>
          <a:p>
            <a:pPr eaLnBrk="1" hangingPunct="1"/>
            <a:endParaRPr lang="en-GB" altLang="en-US" dirty="0"/>
          </a:p>
          <a:p>
            <a:pPr eaLnBrk="1" hangingPunct="1"/>
            <a:r>
              <a:rPr lang="en-GB" altLang="en-US" dirty="0"/>
              <a:t>You can canvass the support of the electors and use your copy of the electoral register and you may campaign on polling day but not in a building or area that has been hired as a polling station.</a:t>
            </a:r>
          </a:p>
          <a:p>
            <a:pPr eaLnBrk="1" hangingPunct="1"/>
            <a:r>
              <a:rPr lang="en-GB" altLang="en-US" dirty="0"/>
              <a:t> </a:t>
            </a:r>
          </a:p>
          <a:p>
            <a:pPr eaLnBrk="1" hangingPunct="1"/>
            <a:r>
              <a:rPr lang="en-GB" altLang="en-US" dirty="0"/>
              <a:t>Tellers – mention Electoral Commission guidance; refer to any supplementary local guidance. </a:t>
            </a:r>
            <a:r>
              <a:rPr lang="en-GB" altLang="en-US" b="1" dirty="0"/>
              <a:t>You should also cover what standards of behaviour you expect from supporters in the environs of the polling place on polling day. In Summary, </a:t>
            </a:r>
            <a:r>
              <a:rPr lang="en-GB" dirty="0"/>
              <a:t>Tellers have no legal status and voters have the right to refuse to give them any information. Tellers must not impede or interfere with the efficient and secure administration of the election and must comply with any instructions issued by the Returning Officer or Presiding Officer. Tellers should concern themselves only with checking who is about to vote or has voted. This will involve politely asking voters for their poll card, elector number or name and address.</a:t>
            </a:r>
            <a:endParaRPr lang="en-GB" altLang="en-US" b="1" dirty="0"/>
          </a:p>
          <a:p>
            <a:pPr eaLnBrk="1" hangingPunct="1"/>
            <a:endParaRPr lang="en-GB" altLang="en-US" b="1" dirty="0"/>
          </a:p>
          <a:p>
            <a:pPr eaLnBrk="1" hangingPunct="1"/>
            <a:r>
              <a:rPr lang="en-GB" altLang="en-US" dirty="0"/>
              <a:t>The Elections team can provide a list of polling stations so candidates/agents can see which ones fall within their area. Alternatively, this information is available on the Council’s website (Polling District Review) </a:t>
            </a:r>
          </a:p>
          <a:p>
            <a:pPr eaLnBrk="1" hangingPunct="1"/>
            <a:endParaRPr lang="en-GB" altLang="en-US" dirty="0"/>
          </a:p>
          <a:p>
            <a:pPr eaLnBrk="1" hangingPunct="1"/>
            <a:r>
              <a:rPr lang="en-GB" altLang="en-US" dirty="0"/>
              <a:t>Police community support officers can attend and enter polling stations as well as police officers. </a:t>
            </a:r>
          </a:p>
          <a:p>
            <a:pPr eaLnBrk="1" hangingPunct="1"/>
            <a:endParaRPr lang="en-GB" altLang="en-US" dirty="0"/>
          </a:p>
          <a:p>
            <a:pPr eaLnBrk="1" hangingPunct="1"/>
            <a:r>
              <a:rPr lang="en-GB" altLang="en-US" dirty="0"/>
              <a:t>If polls and the issue of postal votes has been combined, explain which polling stations postal votes can be returned to.</a:t>
            </a:r>
          </a:p>
          <a:p>
            <a:pPr eaLnBrk="1" hangingPunct="1"/>
            <a:endParaRPr lang="en-GB" altLang="en-US" dirty="0"/>
          </a:p>
          <a:p>
            <a:pPr eaLnBrk="1" hangingPunct="1"/>
            <a:r>
              <a:rPr lang="en-GB" altLang="en-US" dirty="0"/>
              <a:t>Accessible polling stations – Polling stations should be accessible to all voters. If you are aware of any disabled voters who have may require particular assistance please bring it to the attention of the elections team as soon as possible.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D47174F4-1BAB-4746-ACEB-6FC7C49BF59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A59AB7AF-AA09-44E3-9179-874C5B5315B7}" type="slidenum">
              <a:rPr lang="en-GB" altLang="en-US" sz="1200" smtClean="0">
                <a:latin typeface="Times" panose="02020603050405020304" pitchFamily="18" charset="0"/>
              </a:rPr>
              <a:pPr/>
              <a:t>35</a:t>
            </a:fld>
            <a:endParaRPr lang="en-GB" altLang="en-US" sz="1200">
              <a:latin typeface="Times" panose="02020603050405020304" pitchFamily="18" charset="0"/>
            </a:endParaRPr>
          </a:p>
        </p:txBody>
      </p:sp>
      <p:sp>
        <p:nvSpPr>
          <p:cNvPr id="75779" name="Rectangle 2">
            <a:extLst>
              <a:ext uri="{FF2B5EF4-FFF2-40B4-BE49-F238E27FC236}">
                <a16:creationId xmlns:a16="http://schemas.microsoft.com/office/drawing/2014/main" id="{B1631449-7439-4BFF-BD6B-9A0A4ADF8959}"/>
              </a:ext>
            </a:extLst>
          </p:cNvPr>
          <p:cNvSpPr>
            <a:spLocks noGrp="1" noRot="1" noChangeAspect="1" noChangeArrowheads="1" noTextEdit="1"/>
          </p:cNvSpPr>
          <p:nvPr>
            <p:ph type="sldImg"/>
          </p:nvPr>
        </p:nvSpPr>
        <p:spPr bwMode="auto">
          <a:xfrm>
            <a:off x="917575" y="746125"/>
            <a:ext cx="4973638" cy="3729038"/>
          </a:xfrm>
          <a:solidFill>
            <a:srgbClr val="FFFFFF"/>
          </a:solidFill>
          <a:ln>
            <a:solidFill>
              <a:srgbClr val="000000"/>
            </a:solidFill>
            <a:miter lim="800000"/>
            <a:headEnd/>
            <a:tailEnd/>
          </a:ln>
        </p:spPr>
      </p:sp>
      <p:sp>
        <p:nvSpPr>
          <p:cNvPr id="75780" name="Rectangle 3">
            <a:extLst>
              <a:ext uri="{FF2B5EF4-FFF2-40B4-BE49-F238E27FC236}">
                <a16:creationId xmlns:a16="http://schemas.microsoft.com/office/drawing/2014/main" id="{2B8E04A8-C481-4F63-9093-E239DD414E0D}"/>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b="1" u="sng" dirty="0"/>
              <a:t>MP</a:t>
            </a:r>
          </a:p>
          <a:p>
            <a:pPr eaLnBrk="1" hangingPunct="1"/>
            <a:endParaRPr lang="en-GB" altLang="en-US" dirty="0"/>
          </a:p>
          <a:p>
            <a:r>
              <a:rPr lang="en-GB" altLang="en-US" dirty="0"/>
              <a:t>2</a:t>
            </a:r>
            <a:r>
              <a:rPr lang="en-GB" altLang="en-US" baseline="30000" dirty="0"/>
              <a:t>nd</a:t>
            </a:r>
            <a:r>
              <a:rPr lang="en-GB" altLang="en-US" dirty="0"/>
              <a:t> briefing to focus on the counting of votes on </a:t>
            </a:r>
            <a:r>
              <a:rPr lang="en-GB" sz="1800" dirty="0">
                <a:effectLst/>
                <a:latin typeface="Calibri" panose="020F0502020204030204" pitchFamily="34" charset="0"/>
                <a:ea typeface="Calibri" panose="020F0502020204030204" pitchFamily="34" charset="0"/>
              </a:rPr>
              <a:t>Thursday, 6</a:t>
            </a:r>
            <a:r>
              <a:rPr lang="en-GB" sz="1800" baseline="30000" dirty="0">
                <a:effectLst/>
                <a:latin typeface="Calibri" panose="020F0502020204030204" pitchFamily="34" charset="0"/>
                <a:ea typeface="Calibri" panose="020F0502020204030204" pitchFamily="34" charset="0"/>
              </a:rPr>
              <a:t>th</a:t>
            </a:r>
            <a:r>
              <a:rPr lang="en-GB" sz="1800" dirty="0">
                <a:effectLst/>
                <a:latin typeface="Calibri" panose="020F0502020204030204" pitchFamily="34" charset="0"/>
                <a:ea typeface="Calibri" panose="020F0502020204030204" pitchFamily="34" charset="0"/>
              </a:rPr>
              <a:t> April at 5.00p.m in the Council Chamber, Codsall. </a:t>
            </a:r>
          </a:p>
          <a:p>
            <a:pPr eaLnBrk="1" hangingPunct="1"/>
            <a:endParaRPr lang="en-GB" altLang="en-US" dirty="0"/>
          </a:p>
          <a:p>
            <a:pPr eaLnBrk="1" hangingPunct="1"/>
            <a:endParaRPr lang="en-GB" altLang="en-US" dirty="0"/>
          </a:p>
          <a:p>
            <a:pPr eaLnBrk="1" hangingPunct="1"/>
            <a:endParaRPr lang="en-GB"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9FF684B6-DFB4-498F-B127-80EA0EE35B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74DD388D-894E-4F9C-9DAD-92A837D79662}" type="slidenum">
              <a:rPr lang="en-GB" altLang="en-US" sz="1200" smtClean="0">
                <a:latin typeface="Times" panose="02020603050405020304" pitchFamily="18" charset="0"/>
              </a:rPr>
              <a:pPr/>
              <a:t>36</a:t>
            </a:fld>
            <a:endParaRPr lang="en-GB" altLang="en-US" sz="1200">
              <a:latin typeface="Times" panose="02020603050405020304" pitchFamily="18" charset="0"/>
            </a:endParaRPr>
          </a:p>
        </p:txBody>
      </p:sp>
      <p:sp>
        <p:nvSpPr>
          <p:cNvPr id="77827" name="Rectangle 2">
            <a:extLst>
              <a:ext uri="{FF2B5EF4-FFF2-40B4-BE49-F238E27FC236}">
                <a16:creationId xmlns:a16="http://schemas.microsoft.com/office/drawing/2014/main" id="{A53C09FA-978D-4D90-8B0E-23E11267DD00}"/>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8" name="Rectangle 3">
            <a:extLst>
              <a:ext uri="{FF2B5EF4-FFF2-40B4-BE49-F238E27FC236}">
                <a16:creationId xmlns:a16="http://schemas.microsoft.com/office/drawing/2014/main" id="{58B5426E-A43F-4328-8362-6559F085D0C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dirty="0"/>
              <a:t>MP </a:t>
            </a:r>
          </a:p>
          <a:p>
            <a:pPr eaLnBrk="1" hangingPunct="1"/>
            <a:endParaRPr lang="en-GB" altLang="en-US" dirty="0"/>
          </a:p>
          <a:p>
            <a:pPr eaLnBrk="1" hangingPunct="1"/>
            <a:r>
              <a:rPr lang="en-GB" altLang="en-US" dirty="0"/>
              <a:t>There is a framework of rules that candidates and agents need to work within and that election spending needs to be properly accounted for. </a:t>
            </a:r>
          </a:p>
          <a:p>
            <a:pPr eaLnBrk="1" hangingPunct="1"/>
            <a:endParaRPr lang="en-GB" altLang="en-US" dirty="0"/>
          </a:p>
          <a:p>
            <a:pPr eaLnBrk="1" hangingPunct="1"/>
            <a:r>
              <a:rPr lang="en-GB" altLang="en-US" dirty="0"/>
              <a:t>While spending returns are made to the </a:t>
            </a:r>
            <a:r>
              <a:rPr lang="en-GB" altLang="en-US" b="1" dirty="0"/>
              <a:t>officers at the Council</a:t>
            </a:r>
            <a:r>
              <a:rPr lang="en-GB" altLang="en-US" dirty="0"/>
              <a:t>, specific questions on campaign expenditure should not be directed to the Proper Officer, the Returning Officer or the elections team. </a:t>
            </a:r>
          </a:p>
          <a:p>
            <a:pPr eaLnBrk="1" hangingPunct="1"/>
            <a:endParaRPr lang="en-GB" altLang="en-US" dirty="0"/>
          </a:p>
          <a:p>
            <a:pPr eaLnBrk="1" hangingPunct="1"/>
            <a:r>
              <a:rPr lang="en-GB" altLang="en-US" dirty="0"/>
              <a:t>Candidates and agents should consult the Commission’s Candidates &amp; Agents guide in the first instance. Further guidance, forms and contact details are available from the Commission’s website at www.electoralcommission.org.uk. (slide at the end lists contact details)</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7530E887-331C-4DDB-93EB-5D62FA5ED52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35BA8538-07F0-46CE-9AD9-6D95F91FC974}" type="slidenum">
              <a:rPr lang="en-GB" altLang="en-US" sz="1200" smtClean="0">
                <a:latin typeface="Times" panose="02020603050405020304" pitchFamily="18" charset="0"/>
              </a:rPr>
              <a:pPr/>
              <a:t>37</a:t>
            </a:fld>
            <a:endParaRPr lang="en-GB" altLang="en-US" sz="1200">
              <a:latin typeface="Times" panose="02020603050405020304" pitchFamily="18" charset="0"/>
            </a:endParaRPr>
          </a:p>
        </p:txBody>
      </p:sp>
      <p:sp>
        <p:nvSpPr>
          <p:cNvPr id="79875" name="Rectangle 2">
            <a:extLst>
              <a:ext uri="{FF2B5EF4-FFF2-40B4-BE49-F238E27FC236}">
                <a16:creationId xmlns:a16="http://schemas.microsoft.com/office/drawing/2014/main" id="{D53AA75E-2E4E-4EBB-A76B-C17E3B370C0E}"/>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a:extLst>
              <a:ext uri="{FF2B5EF4-FFF2-40B4-BE49-F238E27FC236}">
                <a16:creationId xmlns:a16="http://schemas.microsoft.com/office/drawing/2014/main" id="{20AB8AB6-A357-4C92-8DE5-16B170F2E2E7}"/>
              </a:ext>
            </a:extLst>
          </p:cNvPr>
          <p:cNvSpPr>
            <a:spLocks noGrp="1" noChangeArrowheads="1"/>
          </p:cNvSpPr>
          <p:nvPr>
            <p:ph type="body" idx="1"/>
          </p:nvPr>
        </p:nvSpPr>
        <p:spPr>
          <a:xfrm>
            <a:off x="681038" y="4722813"/>
            <a:ext cx="5446712" cy="447198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dirty="0"/>
              <a:t> </a:t>
            </a:r>
            <a:r>
              <a:rPr lang="en-GB" altLang="en-US" b="1" u="sng" dirty="0"/>
              <a:t>MP</a:t>
            </a:r>
          </a:p>
          <a:p>
            <a:pPr eaLnBrk="1" hangingPunct="1"/>
            <a:endParaRPr lang="en-GB" altLang="en-US" dirty="0"/>
          </a:p>
          <a:p>
            <a:pPr eaLnBrk="1" hangingPunct="1"/>
            <a:r>
              <a:rPr lang="en-GB" altLang="en-US" dirty="0"/>
              <a:t>Go through definition of ‘candidate’: A person contesting a local government election becomes a candidate on the last date for publication of the notice of election if their candidacy has been declared on, or before, that date. Individuals who have not been declared a candidate by that date therefore become candidates on the date on which they are declared or nominated as a candidate (whichever is the earlier). A person may declare themselves to be a candidate or may be declared so by others.</a:t>
            </a:r>
          </a:p>
          <a:p>
            <a:pPr eaLnBrk="1" hangingPunct="1"/>
            <a:endParaRPr lang="en-GB" altLang="en-US" dirty="0"/>
          </a:p>
          <a:p>
            <a:pPr eaLnBrk="1" hangingPunct="1"/>
            <a:r>
              <a:rPr lang="en-GB" altLang="en-US" dirty="0"/>
              <a:t>The election agent is responsible in law for the return, but the candidate must also submit a declaration that the return is correct and therefore should also know the rules. </a:t>
            </a:r>
          </a:p>
          <a:p>
            <a:pPr eaLnBrk="1" hangingPunct="1"/>
            <a:endParaRPr lang="en-GB" altLang="en-US" dirty="0"/>
          </a:p>
          <a:p>
            <a:pPr eaLnBrk="1" hangingPunct="1"/>
            <a:r>
              <a:rPr lang="en-GB" altLang="en-US" dirty="0"/>
              <a:t>The ‘pence per elector’ part of the candidate’s spending limit is based on the number of electors on the electoral register for the division/ward (or parish or ward if warded) at the last date for publication of the notice of election. The elections office will provide that figure - explain when and how.</a:t>
            </a:r>
          </a:p>
          <a:p>
            <a:pPr eaLnBrk="1" hangingPunct="1"/>
            <a:endParaRPr lang="en-GB" altLang="en-US" dirty="0"/>
          </a:p>
          <a:p>
            <a:pPr eaLnBrk="1" hangingPunct="1"/>
            <a:r>
              <a:rPr lang="en-GB" altLang="en-US" dirty="0"/>
              <a:t>See Part 3 of the Commission’s guidance for candidates and agents.</a:t>
            </a:r>
          </a:p>
          <a:p>
            <a:pPr eaLnBrk="1" hangingPunct="1"/>
            <a:endParaRPr lang="en-GB" altLang="en-US" dirty="0"/>
          </a:p>
          <a:p>
            <a:pPr eaLnBrk="1" hangingPunct="1"/>
            <a:r>
              <a:rPr lang="en-GB" altLang="en-US" dirty="0"/>
              <a:t>Part 3 gives details on what a joint candidate is and how to determine if you are one. </a:t>
            </a:r>
          </a:p>
          <a:p>
            <a:pPr eaLnBrk="1" hangingPunct="1"/>
            <a:endParaRPr lang="en-GB" altLang="en-US" dirty="0"/>
          </a:p>
          <a:p>
            <a:pPr eaLnBrk="1" hangingPunct="1"/>
            <a:r>
              <a:rPr lang="en-GB" altLang="en-US" dirty="0"/>
              <a:t>Note that at parish council elections, the responsibility for accounting for election spending rests with the candidate. Parish council candidates must keep receipts for items over £10.</a:t>
            </a:r>
          </a:p>
          <a:p>
            <a:pPr eaLnBrk="1" hangingPunct="1"/>
            <a:endParaRPr lang="en-GB"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FA272FDC-2725-46AB-8128-B5DDDECF7E6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4463B405-833E-4262-9B71-CD0D39CFDC44}" type="slidenum">
              <a:rPr lang="en-GB" altLang="en-US" sz="1200" smtClean="0">
                <a:latin typeface="Times" panose="02020603050405020304" pitchFamily="18" charset="0"/>
              </a:rPr>
              <a:pPr/>
              <a:t>38</a:t>
            </a:fld>
            <a:endParaRPr lang="en-GB" altLang="en-US" sz="1200">
              <a:latin typeface="Times" panose="02020603050405020304" pitchFamily="18" charset="0"/>
            </a:endParaRPr>
          </a:p>
        </p:txBody>
      </p:sp>
      <p:sp>
        <p:nvSpPr>
          <p:cNvPr id="81923" name="Rectangle 2">
            <a:extLst>
              <a:ext uri="{FF2B5EF4-FFF2-40B4-BE49-F238E27FC236}">
                <a16:creationId xmlns:a16="http://schemas.microsoft.com/office/drawing/2014/main" id="{34D72A8A-4D8F-48D3-9CF2-011AA74D9AF6}"/>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4" name="Rectangle 3">
            <a:extLst>
              <a:ext uri="{FF2B5EF4-FFF2-40B4-BE49-F238E27FC236}">
                <a16:creationId xmlns:a16="http://schemas.microsoft.com/office/drawing/2014/main" id="{85A0E175-1111-446C-9FCD-36581E6630EB}"/>
              </a:ext>
            </a:extLst>
          </p:cNvPr>
          <p:cNvSpPr>
            <a:spLocks noGrp="1" noChangeArrowheads="1"/>
          </p:cNvSpPr>
          <p:nvPr>
            <p:ph type="body" idx="1"/>
          </p:nvPr>
        </p:nvSpPr>
        <p:spPr>
          <a:xfrm>
            <a:off x="681038" y="4722813"/>
            <a:ext cx="5446712" cy="447198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b="1" u="sng" dirty="0"/>
              <a:t>MP</a:t>
            </a:r>
          </a:p>
          <a:p>
            <a:pPr eaLnBrk="1" hangingPunct="1"/>
            <a:endParaRPr lang="en-US" altLang="en-US" dirty="0"/>
          </a:p>
          <a:p>
            <a:pPr eaLnBrk="1" hangingPunct="1"/>
            <a:r>
              <a:rPr lang="en-US" altLang="en-US" dirty="0"/>
              <a:t>Go through points and remind that accounting for all relevant spending is legal requirement.</a:t>
            </a:r>
          </a:p>
          <a:p>
            <a:pPr eaLnBrk="1" hangingPunct="1"/>
            <a:endParaRPr lang="en-US" altLang="en-US" dirty="0"/>
          </a:p>
          <a:p>
            <a:pPr eaLnBrk="1" hangingPunct="1"/>
            <a:r>
              <a:rPr lang="en-US" altLang="en-US" dirty="0"/>
              <a:t>No money spent on your campaign can be reclaimed from council or the Electoral Commission. The rules simply restrict how much can be spent.</a:t>
            </a:r>
          </a:p>
          <a:p>
            <a:pPr eaLnBrk="1" hangingPunct="1"/>
            <a:endParaRPr lang="en-US" altLang="en-US" dirty="0"/>
          </a:p>
          <a:p>
            <a:pPr eaLnBrk="1" hangingPunct="1"/>
            <a:r>
              <a:rPr lang="en-US" altLang="en-US" dirty="0"/>
              <a:t>At parish council elections, the returns are due 28 calendar days after the day of the election. Even if the election was uncontested or the candidate did not spend anything. Not allowed to sit or vote on the parish council if late, until spending return is completed and submitted.</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8DCBB29A-D4E8-440F-9A14-6F438B3E222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CFEFEA1-C904-4DD1-84D4-E1567D3DFA95}" type="slidenum">
              <a:rPr lang="en-GB" altLang="en-US" sz="1200" smtClean="0">
                <a:latin typeface="Times" panose="02020603050405020304" pitchFamily="18" charset="0"/>
              </a:rPr>
              <a:pPr/>
              <a:t>39</a:t>
            </a:fld>
            <a:endParaRPr lang="en-GB" altLang="en-US" sz="1200">
              <a:latin typeface="Times" panose="02020603050405020304" pitchFamily="18" charset="0"/>
            </a:endParaRPr>
          </a:p>
        </p:txBody>
      </p:sp>
      <p:sp>
        <p:nvSpPr>
          <p:cNvPr id="83971" name="Rectangle 2">
            <a:extLst>
              <a:ext uri="{FF2B5EF4-FFF2-40B4-BE49-F238E27FC236}">
                <a16:creationId xmlns:a16="http://schemas.microsoft.com/office/drawing/2014/main" id="{275C71BD-64E0-4688-8453-2BB6871C7977}"/>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2" name="Rectangle 3">
            <a:extLst>
              <a:ext uri="{FF2B5EF4-FFF2-40B4-BE49-F238E27FC236}">
                <a16:creationId xmlns:a16="http://schemas.microsoft.com/office/drawing/2014/main" id="{9C043474-5C92-484A-A0B0-367FDBB6586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CDA35BF1-B29D-45DB-8B83-E0380B6CDB2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7DBE633-2538-434E-99AA-659B8F843C17}" type="slidenum">
              <a:rPr lang="en-GB" altLang="en-US" sz="1200" smtClean="0">
                <a:latin typeface="Times" panose="02020603050405020304" pitchFamily="18" charset="0"/>
              </a:rPr>
              <a:pPr/>
              <a:t>4</a:t>
            </a:fld>
            <a:endParaRPr lang="en-GB" altLang="en-US" sz="1200">
              <a:latin typeface="Times" panose="02020603050405020304" pitchFamily="18" charset="0"/>
            </a:endParaRPr>
          </a:p>
        </p:txBody>
      </p:sp>
      <p:sp>
        <p:nvSpPr>
          <p:cNvPr id="12291" name="Rectangle 2">
            <a:extLst>
              <a:ext uri="{FF2B5EF4-FFF2-40B4-BE49-F238E27FC236}">
                <a16:creationId xmlns:a16="http://schemas.microsoft.com/office/drawing/2014/main" id="{8DFD2229-B2AC-43F4-95EE-AFCDC6CA5774}"/>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2" name="Rectangle 3">
            <a:extLst>
              <a:ext uri="{FF2B5EF4-FFF2-40B4-BE49-F238E27FC236}">
                <a16:creationId xmlns:a16="http://schemas.microsoft.com/office/drawing/2014/main" id="{E7A8A475-2BAF-4BED-B56B-3E7D03C5DFE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GB" altLang="en-US" sz="1200" b="1" u="sng" dirty="0">
                <a:solidFill>
                  <a:srgbClr val="002060"/>
                </a:solidFill>
              </a:rPr>
              <a:t>MP </a:t>
            </a:r>
          </a:p>
          <a:p>
            <a:pPr eaLnBrk="1" hangingPunct="1">
              <a:defRPr/>
            </a:pPr>
            <a:r>
              <a:rPr lang="en-GB" altLang="en-US" sz="1200" dirty="0">
                <a:solidFill>
                  <a:srgbClr val="002060"/>
                </a:solidFill>
              </a:rPr>
              <a:t>You have got a copy of the timetable in your guidance booklet to refer back too. </a:t>
            </a:r>
          </a:p>
          <a:p>
            <a:pPr eaLnBrk="1" hangingPunct="1">
              <a:defRPr/>
            </a:pPr>
            <a:endParaRPr lang="en-GB" altLang="en-US" sz="1200" dirty="0">
              <a:solidFill>
                <a:srgbClr val="002060"/>
              </a:solidFill>
            </a:endParaRPr>
          </a:p>
          <a:p>
            <a:pPr marL="171450" indent="-171450" eaLnBrk="1" hangingPunct="1">
              <a:buFont typeface="Arial" panose="020B0604020202020204" pitchFamily="34" charset="0"/>
              <a:buChar char="•"/>
              <a:defRPr/>
            </a:pPr>
            <a:r>
              <a:rPr lang="en-GB" altLang="en-US" sz="1200" dirty="0">
                <a:solidFill>
                  <a:srgbClr val="002060"/>
                </a:solidFill>
              </a:rPr>
              <a:t>The first stage of the election process starts when we publish our notice of election and the nomination period commences. </a:t>
            </a:r>
          </a:p>
          <a:p>
            <a:pPr marL="171450" indent="-171450" eaLnBrk="1" hangingPunct="1">
              <a:buFont typeface="Arial" panose="020B0604020202020204" pitchFamily="34" charset="0"/>
              <a:buChar char="•"/>
              <a:defRPr/>
            </a:pPr>
            <a:r>
              <a:rPr lang="en-GB" altLang="en-US" sz="1200" dirty="0">
                <a:solidFill>
                  <a:srgbClr val="002060"/>
                </a:solidFill>
              </a:rPr>
              <a:t>We are publishing the notice of election earlier on the 22</a:t>
            </a:r>
            <a:r>
              <a:rPr lang="en-GB" altLang="en-US" sz="1200" baseline="30000" dirty="0">
                <a:solidFill>
                  <a:srgbClr val="002060"/>
                </a:solidFill>
              </a:rPr>
              <a:t>nd</a:t>
            </a:r>
            <a:r>
              <a:rPr lang="en-GB" altLang="en-US" sz="1200" dirty="0">
                <a:solidFill>
                  <a:srgbClr val="002060"/>
                </a:solidFill>
              </a:rPr>
              <a:t> March instead of the 27</a:t>
            </a:r>
            <a:r>
              <a:rPr lang="en-GB" altLang="en-US" sz="1200" baseline="30000" dirty="0">
                <a:solidFill>
                  <a:srgbClr val="002060"/>
                </a:solidFill>
              </a:rPr>
              <a:t>th</a:t>
            </a:r>
            <a:r>
              <a:rPr lang="en-GB" altLang="en-US" sz="1200" dirty="0">
                <a:solidFill>
                  <a:srgbClr val="002060"/>
                </a:solidFill>
              </a:rPr>
              <a:t> March to allow candidates more time to bring in their nomination papers, in</a:t>
            </a:r>
            <a:r>
              <a:rPr lang="en-GB" altLang="en-US" sz="1200" dirty="0">
                <a:solidFill>
                  <a:srgbClr val="002060"/>
                </a:solidFill>
                <a:highlight>
                  <a:srgbClr val="FFFF00"/>
                </a:highlight>
              </a:rPr>
              <a:t> </a:t>
            </a:r>
            <a:r>
              <a:rPr lang="en-GB" altLang="en-US" sz="1200" dirty="0">
                <a:solidFill>
                  <a:srgbClr val="002060"/>
                </a:solidFill>
                <a:highlight>
                  <a:srgbClr val="FF0000"/>
                </a:highlight>
              </a:rPr>
              <a:t>2015 we dealt with over 500 nomination papers. </a:t>
            </a:r>
          </a:p>
          <a:p>
            <a:pPr marL="171450" indent="-171450" eaLnBrk="1" hangingPunct="1">
              <a:buFont typeface="Arial" panose="020B0604020202020204" pitchFamily="34" charset="0"/>
              <a:buChar char="•"/>
              <a:defRPr/>
            </a:pPr>
            <a:r>
              <a:rPr lang="en-GB" altLang="en-US" sz="1200" dirty="0">
                <a:solidFill>
                  <a:srgbClr val="002060"/>
                </a:solidFill>
              </a:rPr>
              <a:t>We will be publishing two notices of election one for District seats and one for Parish seats on our website, social media, digital noticeboards and sending them to Parish Clerks to display in Parish noticeboards. </a:t>
            </a:r>
          </a:p>
          <a:p>
            <a:pPr eaLnBrk="1" hangingPunct="1">
              <a:defRPr/>
            </a:pPr>
            <a:endParaRPr lang="en-GB" altLang="en-US" sz="1200" dirty="0">
              <a:solidFill>
                <a:srgbClr val="002060"/>
              </a:solidFill>
            </a:endParaRPr>
          </a:p>
          <a:p>
            <a:pPr eaLnBrk="1" hangingPunct="1">
              <a:defRPr/>
            </a:pPr>
            <a:r>
              <a:rPr lang="en-GB" altLang="en-US" sz="1200" dirty="0">
                <a:solidFill>
                  <a:srgbClr val="002060"/>
                </a:solidFill>
              </a:rPr>
              <a:t>There are 42 District seats and 293 Parish seats. </a:t>
            </a:r>
          </a:p>
          <a:p>
            <a:pPr eaLnBrk="1" hangingPunct="1">
              <a:defRPr/>
            </a:pPr>
            <a:endParaRPr lang="en-GB" altLang="en-US" sz="1200" dirty="0">
              <a:solidFill>
                <a:srgbClr val="002060"/>
              </a:solidFill>
            </a:endParaRPr>
          </a:p>
          <a:p>
            <a:pPr marL="171450" indent="-171450" eaLnBrk="1" hangingPunct="1">
              <a:buFont typeface="Arial" panose="020B0604020202020204" pitchFamily="34" charset="0"/>
              <a:buChar char="•"/>
              <a:defRPr/>
            </a:pPr>
            <a:r>
              <a:rPr lang="en-GB" altLang="en-US" sz="1200" dirty="0">
                <a:solidFill>
                  <a:srgbClr val="002060"/>
                </a:solidFill>
              </a:rPr>
              <a:t>All nomination papers must be received by 4pm on the 4</a:t>
            </a:r>
            <a:r>
              <a:rPr lang="en-GB" altLang="en-US" sz="1200" baseline="30000" dirty="0">
                <a:solidFill>
                  <a:srgbClr val="002060"/>
                </a:solidFill>
              </a:rPr>
              <a:t>th</a:t>
            </a:r>
            <a:r>
              <a:rPr lang="en-GB" altLang="en-US" sz="1200" dirty="0">
                <a:solidFill>
                  <a:srgbClr val="002060"/>
                </a:solidFill>
              </a:rPr>
              <a:t> April, this is a legal deadline that cant be moved. For District elections, the appointment of election agents is also 4pm on the 4</a:t>
            </a:r>
            <a:r>
              <a:rPr lang="en-GB" altLang="en-US" sz="1200" baseline="30000" dirty="0">
                <a:solidFill>
                  <a:srgbClr val="002060"/>
                </a:solidFill>
              </a:rPr>
              <a:t>th </a:t>
            </a:r>
            <a:r>
              <a:rPr lang="en-GB" altLang="en-US" sz="1200" dirty="0">
                <a:solidFill>
                  <a:srgbClr val="002060"/>
                </a:solidFill>
              </a:rPr>
              <a:t>April. </a:t>
            </a:r>
          </a:p>
          <a:p>
            <a:pPr marL="171450" indent="-171450" eaLnBrk="1" hangingPunct="1">
              <a:buFont typeface="Arial" panose="020B0604020202020204" pitchFamily="34" charset="0"/>
              <a:buChar char="•"/>
              <a:defRPr/>
            </a:pPr>
            <a:endParaRPr lang="en-GB" altLang="en-US" sz="1200" dirty="0">
              <a:solidFill>
                <a:srgbClr val="002060"/>
              </a:solidFill>
            </a:endParaRPr>
          </a:p>
          <a:p>
            <a:pPr marL="171450" indent="-171450" eaLnBrk="1" hangingPunct="1">
              <a:buFont typeface="Arial" panose="020B0604020202020204" pitchFamily="34" charset="0"/>
              <a:buChar char="•"/>
              <a:defRPr/>
            </a:pPr>
            <a:r>
              <a:rPr lang="en-GB" altLang="en-US" sz="1200" dirty="0">
                <a:solidFill>
                  <a:srgbClr val="002060"/>
                </a:solidFill>
              </a:rPr>
              <a:t>The Elections Team will then work to publish the notices as soon as they become available on social media and on our website, so that should be the first place you look to find out who you are standing against. These will all be published by 4pm on the 5</a:t>
            </a:r>
            <a:r>
              <a:rPr lang="en-GB" altLang="en-US" sz="1200" baseline="30000" dirty="0">
                <a:solidFill>
                  <a:srgbClr val="002060"/>
                </a:solidFill>
              </a:rPr>
              <a:t>th</a:t>
            </a:r>
            <a:r>
              <a:rPr lang="en-GB" altLang="en-US" sz="1200" dirty="0">
                <a:solidFill>
                  <a:srgbClr val="002060"/>
                </a:solidFill>
              </a:rPr>
              <a:t> April. This also includes the uncontested election notices that will show who has been elected unopposed. </a:t>
            </a:r>
          </a:p>
          <a:p>
            <a:pPr marL="171450" indent="-171450" eaLnBrk="1" hangingPunct="1">
              <a:buFont typeface="Arial" panose="020B0604020202020204" pitchFamily="34" charset="0"/>
              <a:buChar char="•"/>
              <a:defRPr/>
            </a:pPr>
            <a:endParaRPr lang="en-GB" altLang="en-US" sz="1200" dirty="0">
              <a:solidFill>
                <a:srgbClr val="002060"/>
              </a:solidFill>
            </a:endParaRPr>
          </a:p>
          <a:p>
            <a:pPr marL="171450" indent="-171450" eaLnBrk="1" hangingPunct="1">
              <a:buFont typeface="Arial" panose="020B0604020202020204" pitchFamily="34" charset="0"/>
              <a:buChar char="•"/>
              <a:defRPr/>
            </a:pPr>
            <a:r>
              <a:rPr lang="en-GB" altLang="en-US" sz="1200" dirty="0">
                <a:solidFill>
                  <a:srgbClr val="002060"/>
                </a:solidFill>
              </a:rPr>
              <a:t>So just to re-cap – you have from the 22</a:t>
            </a:r>
            <a:r>
              <a:rPr lang="en-GB" altLang="en-US" sz="1200" baseline="30000" dirty="0">
                <a:solidFill>
                  <a:srgbClr val="002060"/>
                </a:solidFill>
              </a:rPr>
              <a:t>nd</a:t>
            </a:r>
            <a:r>
              <a:rPr lang="en-GB" altLang="en-US" sz="1200" dirty="0">
                <a:solidFill>
                  <a:srgbClr val="002060"/>
                </a:solidFill>
              </a:rPr>
              <a:t> March until 4pm on the 4</a:t>
            </a:r>
            <a:r>
              <a:rPr lang="en-GB" altLang="en-US" sz="1200" baseline="30000" dirty="0">
                <a:solidFill>
                  <a:srgbClr val="002060"/>
                </a:solidFill>
              </a:rPr>
              <a:t>th</a:t>
            </a:r>
            <a:r>
              <a:rPr lang="en-GB" altLang="en-US" sz="1200" dirty="0">
                <a:solidFill>
                  <a:srgbClr val="002060"/>
                </a:solidFill>
              </a:rPr>
              <a:t> April to get your nomination papers to us. </a:t>
            </a:r>
          </a:p>
          <a:p>
            <a:pPr marL="171450" indent="-171450" eaLnBrk="1" hangingPunct="1">
              <a:buFont typeface="Arial" panose="020B0604020202020204" pitchFamily="34" charset="0"/>
              <a:buChar char="•"/>
              <a:defRPr/>
            </a:pPr>
            <a:endParaRPr lang="en-GB" altLang="en-US" sz="1200" dirty="0">
              <a:solidFill>
                <a:srgbClr val="002060"/>
              </a:solidFill>
            </a:endParaRPr>
          </a:p>
          <a:p>
            <a:pPr marL="171450" indent="-171450" eaLnBrk="1" hangingPunct="1">
              <a:buFont typeface="Arial" panose="020B0604020202020204" pitchFamily="34" charset="0"/>
              <a:buChar char="•"/>
              <a:defRPr/>
            </a:pPr>
            <a:r>
              <a:rPr lang="en-GB" altLang="en-US" sz="1200" dirty="0">
                <a:solidFill>
                  <a:srgbClr val="002060"/>
                </a:solidFill>
              </a:rPr>
              <a:t>To be able to vote on the 4</a:t>
            </a:r>
            <a:r>
              <a:rPr lang="en-GB" altLang="en-US" sz="1200" baseline="30000" dirty="0">
                <a:solidFill>
                  <a:srgbClr val="002060"/>
                </a:solidFill>
              </a:rPr>
              <a:t>th </a:t>
            </a:r>
            <a:r>
              <a:rPr lang="en-GB" altLang="en-US" sz="1200" dirty="0">
                <a:solidFill>
                  <a:srgbClr val="002060"/>
                </a:solidFill>
              </a:rPr>
              <a:t>May, electors must have registered by Monday, 17 April. Deadline for Postal Votes is 5pm on 18</a:t>
            </a:r>
            <a:r>
              <a:rPr lang="en-GB" altLang="en-US" sz="1200" baseline="30000" dirty="0">
                <a:solidFill>
                  <a:srgbClr val="002060"/>
                </a:solidFill>
              </a:rPr>
              <a:t>th</a:t>
            </a:r>
            <a:r>
              <a:rPr lang="en-GB" altLang="en-US" sz="1200" dirty="0">
                <a:solidFill>
                  <a:srgbClr val="002060"/>
                </a:solidFill>
              </a:rPr>
              <a:t> April. </a:t>
            </a:r>
          </a:p>
          <a:p>
            <a:pPr eaLnBrk="1" hangingPunct="1">
              <a:buFont typeface="Arial" panose="020B0604020202020204" pitchFamily="34" charset="0"/>
              <a:buNone/>
              <a:defRPr/>
            </a:pPr>
            <a:endParaRPr lang="en-GB" altLang="en-US" sz="1200" dirty="0">
              <a:solidFill>
                <a:srgbClr val="002060"/>
              </a:solidFill>
            </a:endParaRPr>
          </a:p>
          <a:p>
            <a:pPr marL="171450" indent="-171450" eaLnBrk="1" hangingPunct="1">
              <a:buFont typeface="Arial" panose="020B0604020202020204" pitchFamily="34" charset="0"/>
              <a:buChar char="•"/>
              <a:defRPr/>
            </a:pPr>
            <a:r>
              <a:rPr lang="en-GB" altLang="en-US" sz="1200" dirty="0">
                <a:solidFill>
                  <a:srgbClr val="002060"/>
                </a:solidFill>
              </a:rPr>
              <a:t>We have promoted these dates in the latest South Staffordshire Review newspaper. </a:t>
            </a:r>
          </a:p>
          <a:p>
            <a:pPr marL="171450" indent="-171450" eaLnBrk="1" hangingPunct="1">
              <a:buFont typeface="Arial" panose="020B0604020202020204" pitchFamily="34" charset="0"/>
              <a:buChar char="•"/>
              <a:defRPr/>
            </a:pPr>
            <a:r>
              <a:rPr lang="en-GB" altLang="en-US" sz="1200" dirty="0">
                <a:solidFill>
                  <a:srgbClr val="002060"/>
                </a:solidFill>
              </a:rPr>
              <a:t>We will be publishing the notice of poll and situation of polling stations on the 25</a:t>
            </a:r>
            <a:r>
              <a:rPr lang="en-GB" altLang="en-US" sz="1200" baseline="30000" dirty="0">
                <a:solidFill>
                  <a:srgbClr val="002060"/>
                </a:solidFill>
              </a:rPr>
              <a:t>th</a:t>
            </a:r>
            <a:r>
              <a:rPr lang="en-GB" altLang="en-US" sz="1200" dirty="0">
                <a:solidFill>
                  <a:srgbClr val="002060"/>
                </a:solidFill>
              </a:rPr>
              <a:t> April. </a:t>
            </a:r>
          </a:p>
          <a:p>
            <a:pPr eaLnBrk="1" hangingPunct="1">
              <a:defRPr/>
            </a:pPr>
            <a:endParaRPr lang="en-GB" altLang="en-US" dirty="0">
              <a:solidFill>
                <a:srgbClr val="002060"/>
              </a:solidFill>
            </a:endParaRPr>
          </a:p>
          <a:p>
            <a:pPr eaLnBrk="1" hangingPunct="1"/>
            <a:endParaRPr lang="en-GB" altLang="en-US" b="1" dirty="0">
              <a:solidFill>
                <a:srgbClr val="002060"/>
              </a:solidFill>
            </a:endParaRPr>
          </a:p>
          <a:p>
            <a:pPr eaLnBrk="1" hangingPunct="1"/>
            <a:endParaRPr lang="en-GB" altLang="en-US" b="1" dirty="0">
              <a:solidFill>
                <a:srgbClr val="002060"/>
              </a:solidFill>
            </a:endParaRPr>
          </a:p>
          <a:p>
            <a:pPr eaLnBrk="1" hangingPunct="1"/>
            <a:endParaRPr lang="en-GB" altLang="en-US" dirty="0">
              <a:solidFill>
                <a:srgbClr val="002060"/>
              </a:solidFill>
            </a:endParaRPr>
          </a:p>
          <a:p>
            <a:pPr eaLnBrk="1" hangingPunct="1"/>
            <a:endParaRPr lang="en-GB" altLang="en-US" b="1" u="sng"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B1808321-27DE-4D11-AB08-479C15C75AB1}"/>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a:extLst>
              <a:ext uri="{FF2B5EF4-FFF2-40B4-BE49-F238E27FC236}">
                <a16:creationId xmlns:a16="http://schemas.microsoft.com/office/drawing/2014/main" id="{C35E77E1-84F3-468A-A5A4-91DE5A6AC8C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dirty="0"/>
              <a:t>Refer to Overview document of the Commission’s candidates and agents document, which also includes Commission contact details.</a:t>
            </a:r>
          </a:p>
          <a:p>
            <a:endParaRPr lang="en-GB" altLang="en-US" dirty="0"/>
          </a:p>
          <a:p>
            <a:r>
              <a:rPr lang="en-GB" altLang="en-US" dirty="0"/>
              <a:t>Elections office – If a different member of your team is responsible for the different elements of the election it might be a good opportunity to highlight these so that candidates and agents can call the relevant officers direct.  </a:t>
            </a:r>
          </a:p>
          <a:p>
            <a:endParaRPr lang="en-US" altLang="en-US" dirty="0"/>
          </a:p>
          <a:p>
            <a:r>
              <a:rPr lang="en-US" altLang="en-US" dirty="0"/>
              <a:t>The Electoral Commission is also holding a </a:t>
            </a:r>
            <a:r>
              <a:rPr lang="en-GB" altLang="en-US" dirty="0"/>
              <a:t>candidate and agent webinar – Tuesday 7 March. </a:t>
            </a:r>
            <a:r>
              <a:rPr lang="en-GB" dirty="0"/>
              <a:t>There will also be a chance to ask questions. If you have a specific question in advance, or topic you would like the Commission to speak about, please do get in touch before the event. The webinar will take place virtually between 12pm – 1pm. To confirm attendance please email Stuart Butler on sbutler@electoralcommission.org.uk.’</a:t>
            </a:r>
            <a:endParaRPr lang="en-US" altLang="en-US" dirty="0"/>
          </a:p>
        </p:txBody>
      </p:sp>
      <p:sp>
        <p:nvSpPr>
          <p:cNvPr id="86020" name="Slide Number Placeholder 3">
            <a:extLst>
              <a:ext uri="{FF2B5EF4-FFF2-40B4-BE49-F238E27FC236}">
                <a16:creationId xmlns:a16="http://schemas.microsoft.com/office/drawing/2014/main" id="{AFAAA3C8-F9B1-4116-A4DA-623F482D4A20}"/>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293DA844-A22A-40A1-AA5D-357EF2A8187A}" type="slidenum">
              <a:rPr lang="en-GB" altLang="en-US" sz="1200" smtClean="0">
                <a:latin typeface="Times" panose="02020603050405020304" pitchFamily="18" charset="0"/>
              </a:rPr>
              <a:pPr/>
              <a:t>40</a:t>
            </a:fld>
            <a:endParaRPr lang="en-GB" altLang="en-US" sz="1200">
              <a:latin typeface="Times" panose="02020603050405020304" pitchFamily="18"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3F9E4D11-B799-4413-BBEE-4575608103DD}"/>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a:extLst>
              <a:ext uri="{FF2B5EF4-FFF2-40B4-BE49-F238E27FC236}">
                <a16:creationId xmlns:a16="http://schemas.microsoft.com/office/drawing/2014/main" id="{FCAF1CC9-7DC2-4214-85CD-36050824946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
        <p:nvSpPr>
          <p:cNvPr id="88068" name="Slide Number Placeholder 3">
            <a:extLst>
              <a:ext uri="{FF2B5EF4-FFF2-40B4-BE49-F238E27FC236}">
                <a16:creationId xmlns:a16="http://schemas.microsoft.com/office/drawing/2014/main" id="{BFD93368-6459-4F6B-B58A-DA735118EF17}"/>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10367C42-2FBD-430A-A752-FEC4493470C7}" type="slidenum">
              <a:rPr lang="en-GB" altLang="en-US" sz="1200" smtClean="0">
                <a:latin typeface="Times" panose="02020603050405020304" pitchFamily="18" charset="0"/>
              </a:rPr>
              <a:pPr/>
              <a:t>41</a:t>
            </a:fld>
            <a:endParaRPr lang="en-GB" altLang="en-US" sz="1200">
              <a:latin typeface="Times" panose="02020603050405020304" pitchFamily="18"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3A28B5A4-351F-4744-AD8E-29C159125C9A}"/>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a:extLst>
              <a:ext uri="{FF2B5EF4-FFF2-40B4-BE49-F238E27FC236}">
                <a16:creationId xmlns:a16="http://schemas.microsoft.com/office/drawing/2014/main" id="{A844822F-C35A-49A2-9AF1-ED5009115E61}"/>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
        <p:nvSpPr>
          <p:cNvPr id="90116" name="Slide Number Placeholder 3">
            <a:extLst>
              <a:ext uri="{FF2B5EF4-FFF2-40B4-BE49-F238E27FC236}">
                <a16:creationId xmlns:a16="http://schemas.microsoft.com/office/drawing/2014/main" id="{A9D44764-446D-4D2E-B7D5-8C30437ECC1E}"/>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C180EB88-D930-486D-BB90-5BBC8C63F70C}" type="slidenum">
              <a:rPr lang="en-GB" altLang="en-US" sz="1200" smtClean="0">
                <a:latin typeface="Times" panose="02020603050405020304" pitchFamily="18" charset="0"/>
              </a:rPr>
              <a:pPr/>
              <a:t>42</a:t>
            </a:fld>
            <a:endParaRPr lang="en-GB" altLang="en-US" sz="1200">
              <a:latin typeface="Times"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D450F07D-2F3A-4257-A57B-EBEB8628A2DD}"/>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EF5030DC-E23D-4071-9BFF-3D73CD65CBD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b="1" u="sng" dirty="0"/>
              <a:t>MP</a:t>
            </a:r>
          </a:p>
          <a:p>
            <a:pPr eaLnBrk="1" hangingPunct="1"/>
            <a:endParaRPr lang="en-GB" altLang="en-US" dirty="0"/>
          </a:p>
          <a:p>
            <a:pPr eaLnBrk="1" hangingPunct="1"/>
            <a:r>
              <a:rPr lang="en-GB" altLang="en-US" dirty="0"/>
              <a:t>Following the timetable along, </a:t>
            </a:r>
          </a:p>
          <a:p>
            <a:pPr eaLnBrk="1" hangingPunct="1"/>
            <a:r>
              <a:rPr lang="en-GB" altLang="en-US" dirty="0"/>
              <a:t>Deadline for new proxy votes is 5pm on the 25 April. </a:t>
            </a:r>
          </a:p>
          <a:p>
            <a:pPr eaLnBrk="1" hangingPunct="1"/>
            <a:endParaRPr lang="en-GB" altLang="en-US" dirty="0"/>
          </a:p>
          <a:p>
            <a:r>
              <a:rPr lang="en-GB" altLang="en-US" dirty="0"/>
              <a:t>Voter Authority Certificate – available if an elector does not have an acceptable form of photo ID. Can be applied for online or by using a paper form. Deadline for applications is 25 April 2023. </a:t>
            </a:r>
          </a:p>
          <a:p>
            <a:endParaRPr lang="en-GB" altLang="en-US" dirty="0"/>
          </a:p>
          <a:p>
            <a:r>
              <a:rPr lang="en-GB" altLang="en-US" dirty="0"/>
              <a:t>Anonymous Elector Document – if an elector who is registered anonymously wishes to vote in person at a polling station they must apply for an Anonymous Elector’s Document. They may not use any other type of ID. </a:t>
            </a:r>
          </a:p>
          <a:p>
            <a:endParaRPr lang="en-GB" alt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GB" altLang="en-US" dirty="0"/>
              <a:t>Appointment of Counting and Polling Agents is the 26</a:t>
            </a:r>
            <a:r>
              <a:rPr lang="en-GB" altLang="en-US" baseline="30000" dirty="0"/>
              <a:t>th</a:t>
            </a:r>
            <a:r>
              <a:rPr lang="en-GB" altLang="en-US" dirty="0"/>
              <a:t> April – forms in your packs. </a:t>
            </a:r>
          </a:p>
          <a:p>
            <a:pPr eaLnBrk="1" hangingPunct="1"/>
            <a:endParaRPr lang="en-GB" alt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GB" altLang="en-US" dirty="0"/>
              <a:t>Emergency proxies – available if elector falls ill, or where the elector’s occupation, service or employment means they cannot go to the polling station in person but </a:t>
            </a:r>
            <a:r>
              <a:rPr lang="en-GB" altLang="en-US" b="1" dirty="0"/>
              <a:t>only</a:t>
            </a:r>
            <a:r>
              <a:rPr lang="en-GB" altLang="en-US" dirty="0"/>
              <a:t> if after the deadline for applications has passed or</a:t>
            </a:r>
            <a:r>
              <a:rPr lang="en-GB" altLang="en-US" sz="1800" dirty="0">
                <a:solidFill>
                  <a:srgbClr val="003057"/>
                </a:solidFill>
                <a:effectLst/>
                <a:latin typeface="Helvetica" panose="020B0604020202020204" pitchFamily="34" charset="0"/>
              </a:rPr>
              <a:t> y</a:t>
            </a:r>
            <a:r>
              <a:rPr lang="en-GB" sz="1800" dirty="0">
                <a:solidFill>
                  <a:srgbClr val="003057"/>
                </a:solidFill>
                <a:effectLst/>
                <a:latin typeface="Helvetica" panose="020B0604020202020204" pitchFamily="34" charset="0"/>
                <a:ea typeface="Calibri" panose="020F0502020204030204" pitchFamily="34" charset="0"/>
              </a:rPr>
              <a:t>our Voter ID is lost, stolen, destroyed or damaged, </a:t>
            </a:r>
            <a:r>
              <a:rPr lang="en-GB" sz="1800" b="1" dirty="0">
                <a:solidFill>
                  <a:srgbClr val="003057"/>
                </a:solidFill>
                <a:effectLst/>
                <a:latin typeface="Helvetica" panose="020B0604020202020204" pitchFamily="34" charset="0"/>
                <a:ea typeface="Calibri" panose="020F0502020204030204" pitchFamily="34" charset="0"/>
              </a:rPr>
              <a:t>and</a:t>
            </a:r>
            <a:r>
              <a:rPr lang="en-GB" sz="1800" dirty="0">
                <a:solidFill>
                  <a:srgbClr val="003057"/>
                </a:solidFill>
                <a:effectLst/>
                <a:latin typeface="Helvetica" panose="020B0604020202020204" pitchFamily="34" charset="0"/>
                <a:ea typeface="Calibri" panose="020F0502020204030204" pitchFamily="34" charset="0"/>
              </a:rPr>
              <a:t> the deadline to apply for a Voter Authority Certificate has passed.</a:t>
            </a:r>
            <a:r>
              <a:rPr lang="en-GB" altLang="en-US" dirty="0"/>
              <a:t> Applications must be made by 5pm on polling day. </a:t>
            </a:r>
          </a:p>
          <a:p>
            <a:pPr eaLnBrk="1" hangingPunct="1"/>
            <a:endParaRPr lang="en-GB" altLang="en-US" dirty="0"/>
          </a:p>
          <a:p>
            <a:pPr eaLnBrk="1" hangingPunct="1"/>
            <a:r>
              <a:rPr lang="en-GB" altLang="en-US" dirty="0"/>
              <a:t>Other dates you may be interested in – </a:t>
            </a:r>
          </a:p>
          <a:p>
            <a:pPr eaLnBrk="1" hangingPunct="1"/>
            <a:r>
              <a:rPr lang="en-GB" altLang="en-US" dirty="0"/>
              <a:t>Poll Cards will be going out Friday, 24 March 2023 </a:t>
            </a:r>
          </a:p>
          <a:p>
            <a:pPr eaLnBrk="1" hangingPunct="1"/>
            <a:r>
              <a:rPr lang="en-GB" altLang="en-US" dirty="0"/>
              <a:t>Postal Voting – main run will be posted out around 14</a:t>
            </a:r>
            <a:r>
              <a:rPr lang="en-GB" altLang="en-US" baseline="30000" dirty="0"/>
              <a:t>th</a:t>
            </a:r>
            <a:r>
              <a:rPr lang="en-GB" altLang="en-US" dirty="0"/>
              <a:t> April and then a second run a week later (21</a:t>
            </a:r>
            <a:r>
              <a:rPr lang="en-GB" altLang="en-US" baseline="30000" dirty="0"/>
              <a:t>st)</a:t>
            </a:r>
            <a:r>
              <a:rPr lang="en-GB" altLang="en-US" dirty="0"/>
              <a:t> to mop up any further applications received. </a:t>
            </a:r>
          </a:p>
          <a:p>
            <a:pPr eaLnBrk="1" hangingPunct="1"/>
            <a:endParaRPr lang="en-GB" altLang="en-US" dirty="0"/>
          </a:p>
          <a:p>
            <a:pPr eaLnBrk="1" hangingPunct="1"/>
            <a:r>
              <a:rPr lang="en-GB" altLang="en-US" dirty="0"/>
              <a:t>Dates of dispatch are subject to change depending on external software/printer factors beyond our control. </a:t>
            </a:r>
          </a:p>
          <a:p>
            <a:endParaRPr lang="en-GB" altLang="en-US" dirty="0"/>
          </a:p>
          <a:p>
            <a:r>
              <a:rPr lang="en-GB" altLang="en-US" dirty="0">
                <a:solidFill>
                  <a:srgbClr val="FF0000"/>
                </a:solidFill>
              </a:rPr>
              <a:t>District - agent deadlines &amp; expenses returns deadlines – last day – 9 June 2023 </a:t>
            </a:r>
          </a:p>
          <a:p>
            <a:endParaRPr lang="en-US" altLang="en-US" dirty="0"/>
          </a:p>
          <a:p>
            <a:pPr eaLnBrk="1" hangingPunct="1"/>
            <a:r>
              <a:rPr lang="en-GB" altLang="en-US" dirty="0"/>
              <a:t>Slightly earlier return of election expenses for parishes 28 days from result 1</a:t>
            </a:r>
            <a:r>
              <a:rPr lang="en-GB" altLang="en-US" baseline="30000" dirty="0"/>
              <a:t>st</a:t>
            </a:r>
            <a:r>
              <a:rPr lang="en-GB" altLang="en-US" dirty="0"/>
              <a:t> June 2023  </a:t>
            </a:r>
          </a:p>
          <a:p>
            <a:pPr eaLnBrk="1" hangingPunct="1"/>
            <a:endParaRPr lang="en-GB" altLang="en-US" dirty="0"/>
          </a:p>
          <a:p>
            <a:pPr eaLnBrk="1" hangingPunct="1"/>
            <a:r>
              <a:rPr lang="en-GB" altLang="en-US" dirty="0"/>
              <a:t>Any questions so far?  </a:t>
            </a:r>
          </a:p>
          <a:p>
            <a:endParaRPr lang="en-GB" altLang="en-US" dirty="0"/>
          </a:p>
          <a:p>
            <a:endParaRPr lang="en-US" altLang="en-US" dirty="0"/>
          </a:p>
        </p:txBody>
      </p:sp>
      <p:sp>
        <p:nvSpPr>
          <p:cNvPr id="14340" name="Slide Number Placeholder 3">
            <a:extLst>
              <a:ext uri="{FF2B5EF4-FFF2-40B4-BE49-F238E27FC236}">
                <a16:creationId xmlns:a16="http://schemas.microsoft.com/office/drawing/2014/main" id="{C52E9AF3-E9F5-49C7-A20E-5B824DF207FA}"/>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FA99EAE9-D03C-4309-998D-398EDD64EF63}" type="slidenum">
              <a:rPr lang="en-GB" altLang="en-US" sz="1200" smtClean="0">
                <a:latin typeface="Times" panose="02020603050405020304" pitchFamily="18" charset="0"/>
              </a:rPr>
              <a:pPr/>
              <a:t>5</a:t>
            </a:fld>
            <a:endParaRPr lang="en-GB" altLang="en-US" sz="1200">
              <a:latin typeface="Times"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5096DA4A-7310-4616-AD0A-79930584CF6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F9A5085C-719D-43F0-8E82-D2299BFCF6E4}" type="slidenum">
              <a:rPr lang="en-GB" altLang="en-US" sz="1200" smtClean="0">
                <a:latin typeface="Times" panose="02020603050405020304" pitchFamily="18" charset="0"/>
              </a:rPr>
              <a:pPr/>
              <a:t>6</a:t>
            </a:fld>
            <a:endParaRPr lang="en-GB" altLang="en-US" sz="1200">
              <a:latin typeface="Times" panose="02020603050405020304" pitchFamily="18" charset="0"/>
            </a:endParaRPr>
          </a:p>
        </p:txBody>
      </p:sp>
      <p:sp>
        <p:nvSpPr>
          <p:cNvPr id="18435" name="Rectangle 2">
            <a:extLst>
              <a:ext uri="{FF2B5EF4-FFF2-40B4-BE49-F238E27FC236}">
                <a16:creationId xmlns:a16="http://schemas.microsoft.com/office/drawing/2014/main" id="{8B577429-40BB-40FD-A7C8-F2A114AB5A62}"/>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a:extLst>
              <a:ext uri="{FF2B5EF4-FFF2-40B4-BE49-F238E27FC236}">
                <a16:creationId xmlns:a16="http://schemas.microsoft.com/office/drawing/2014/main" id="{48F87914-5885-4DA1-A9B4-7ACEF9237A9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b="1" u="sng" dirty="0"/>
              <a:t>LF</a:t>
            </a:r>
          </a:p>
          <a:p>
            <a:pPr eaLnBrk="1" hangingPunct="1"/>
            <a:r>
              <a:rPr lang="en-GB" altLang="en-US" dirty="0"/>
              <a:t>Explain what ‘qualifying’ means: i.e. someone who has indefinite leave to enter or remain in the UK, or does not require such leave.</a:t>
            </a:r>
          </a:p>
          <a:p>
            <a:pPr eaLnBrk="1" hangingPunct="1"/>
            <a:endParaRPr lang="en-GB" altLang="en-US" dirty="0"/>
          </a:p>
          <a:p>
            <a:pPr eaLnBrk="1" hangingPunct="1"/>
            <a:r>
              <a:rPr lang="en-GB" altLang="en-US" dirty="0"/>
              <a:t>The qualification to be a registered elector is an on-going qualification that must be satisfied (unless qualified under another criterion stated above) for the duration of the term of office should a candidate be elected.</a:t>
            </a:r>
          </a:p>
          <a:p>
            <a:pPr eaLnBrk="1" hangingPunct="1"/>
            <a:endParaRPr lang="en-GB" altLang="en-US" dirty="0"/>
          </a:p>
          <a:p>
            <a:pPr eaLnBrk="1" hangingPunct="1"/>
            <a:r>
              <a:rPr lang="en-GB" altLang="en-US" dirty="0"/>
              <a:t>Highlight that it is important to mark all of the qualifications that the candidate satisfies when completing the consent to nomination.</a:t>
            </a:r>
          </a:p>
          <a:p>
            <a:pPr eaLnBrk="1" hangingPunct="1"/>
            <a:endParaRPr lang="en-GB" altLang="en-US" dirty="0"/>
          </a:p>
          <a:p>
            <a:pPr eaLnBrk="1" hangingPunct="1"/>
            <a:r>
              <a:rPr lang="en-GB" altLang="en-US" dirty="0"/>
              <a:t>Highlight that someone does not need to be in paid employment in order to satisfy the principal/only place of work qualification. </a:t>
            </a:r>
          </a:p>
          <a:p>
            <a:pPr eaLnBrk="1" hangingPunct="1"/>
            <a:endParaRPr lang="en-GB" altLang="en-US" dirty="0"/>
          </a:p>
          <a:p>
            <a:pPr eaLnBrk="1" hangingPunct="1"/>
            <a:r>
              <a:rPr lang="en-GB" altLang="en-US" dirty="0"/>
              <a:t>At parish council elections, the qualification of living in the local authority area is extended: it includes the parish and any area within 4.8km of it.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631B3724-1CA3-49A0-B980-F9EF6139DB8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20916125-32E1-4E56-8DE6-1FD8A0A1BEED}" type="slidenum">
              <a:rPr lang="en-GB" altLang="en-US" sz="1200" smtClean="0">
                <a:latin typeface="Times" panose="02020603050405020304" pitchFamily="18" charset="0"/>
              </a:rPr>
              <a:pPr/>
              <a:t>7</a:t>
            </a:fld>
            <a:endParaRPr lang="en-GB" altLang="en-US" sz="1200">
              <a:latin typeface="Times" panose="02020603050405020304" pitchFamily="18" charset="0"/>
            </a:endParaRPr>
          </a:p>
        </p:txBody>
      </p:sp>
      <p:sp>
        <p:nvSpPr>
          <p:cNvPr id="20483" name="Rectangle 2">
            <a:extLst>
              <a:ext uri="{FF2B5EF4-FFF2-40B4-BE49-F238E27FC236}">
                <a16:creationId xmlns:a16="http://schemas.microsoft.com/office/drawing/2014/main" id="{4C1A1C39-6C90-46BC-AE1F-5FE8117FC1CC}"/>
              </a:ext>
            </a:extLst>
          </p:cNvPr>
          <p:cNvSpPr>
            <a:spLocks noGrp="1" noRot="1" noChangeAspect="1" noChangeArrowheads="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Rectangle 3">
            <a:extLst>
              <a:ext uri="{FF2B5EF4-FFF2-40B4-BE49-F238E27FC236}">
                <a16:creationId xmlns:a16="http://schemas.microsoft.com/office/drawing/2014/main" id="{F292FF88-7FF7-4B51-BF2C-73C982E7AC6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b="1" u="sng" dirty="0"/>
              <a:t>LF</a:t>
            </a:r>
          </a:p>
          <a:p>
            <a:r>
              <a:rPr lang="en-GB" altLang="en-US" dirty="0"/>
              <a:t>A person may also be disqualified from election if they have been disqualified from standing for election to a local authority following a decision of the First-tier Tribunal (formerly the Adjudication Panel for England). </a:t>
            </a:r>
          </a:p>
          <a:p>
            <a:endParaRPr lang="en-GB" altLang="en-US" dirty="0"/>
          </a:p>
          <a:p>
            <a:r>
              <a:rPr lang="en-GB" altLang="en-US" dirty="0"/>
              <a:t>Political restrictions do not apply at parish council elections.</a:t>
            </a:r>
          </a:p>
          <a:p>
            <a:endParaRPr lang="en-GB" altLang="en-US" dirty="0"/>
          </a:p>
          <a:p>
            <a:r>
              <a:rPr lang="en-GB" altLang="en-US" b="1" dirty="0"/>
              <a:t>This list is not comprehensive. </a:t>
            </a:r>
            <a:r>
              <a:rPr lang="en-GB" altLang="en-US" dirty="0"/>
              <a:t>Candidates should read Part 1 of the Commission’s guidance for further information on disqualifications.  </a:t>
            </a:r>
          </a:p>
          <a:p>
            <a:endParaRPr lang="en-GB" altLang="en-US" dirty="0"/>
          </a:p>
          <a:p>
            <a:r>
              <a:rPr lang="en-US" altLang="en-US" dirty="0"/>
              <a:t>If candidates are in doubt about whether they are disqualified, they must do everything they can to check that they are not disqualified before submitting their nomination papers. Candidates must be sure that they are not disqualified as they will be asked to sign one of the required nomination papers to confirm that they are not disqualified. It is a criminal offence to make a false statement on nomination papers as to the qualification for being elected, so if candidates are in any doubt, they should contact their employer, consult the legislation or, if necessary, take their own independent legal advice. </a:t>
            </a:r>
          </a:p>
          <a:p>
            <a:endParaRPr lang="en-US" altLang="en-US" dirty="0"/>
          </a:p>
          <a:p>
            <a:r>
              <a:rPr lang="en-US" altLang="en-US" dirty="0"/>
              <a:t>The Returning Officer will not be able to confirm whether or not candidates are disqualified.</a:t>
            </a:r>
            <a:endParaRPr lang="en-GB" altLang="en-US" dirty="0"/>
          </a:p>
          <a:p>
            <a:endParaRPr lang="en-GB"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LF</a:t>
            </a:r>
          </a:p>
        </p:txBody>
      </p:sp>
      <p:sp>
        <p:nvSpPr>
          <p:cNvPr id="4" name="Slide Number Placeholder 3"/>
          <p:cNvSpPr>
            <a:spLocks noGrp="1"/>
          </p:cNvSpPr>
          <p:nvPr>
            <p:ph type="sldNum" sz="quarter" idx="5"/>
          </p:nvPr>
        </p:nvSpPr>
        <p:spPr/>
        <p:txBody>
          <a:bodyPr/>
          <a:lstStyle/>
          <a:p>
            <a:pPr>
              <a:defRPr/>
            </a:pPr>
            <a:fld id="{D708F81B-0368-410F-9D2D-723247EEB316}" type="slidenum">
              <a:rPr lang="en-GB" altLang="en-US" smtClean="0"/>
              <a:pPr>
                <a:defRPr/>
              </a:pPr>
              <a:t>8</a:t>
            </a:fld>
            <a:endParaRPr lang="en-GB" altLang="en-US"/>
          </a:p>
        </p:txBody>
      </p:sp>
    </p:spTree>
    <p:extLst>
      <p:ext uri="{BB962C8B-B14F-4D97-AF65-F5344CB8AC3E}">
        <p14:creationId xmlns:p14="http://schemas.microsoft.com/office/powerpoint/2010/main" val="653573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C8E5F3D2-D804-46C1-8727-1FF25F61D8D6}"/>
              </a:ext>
            </a:extLst>
          </p:cNvPr>
          <p:cNvSpPr>
            <a:spLocks noGrp="1" noRot="1" noChangeAspect="1" noTextEdit="1"/>
          </p:cNvSpPr>
          <p:nvPr>
            <p:ph type="sldImg"/>
          </p:nvPr>
        </p:nvSpPr>
        <p:spPr bwMode="auto">
          <a:xfrm>
            <a:off x="917575" y="746125"/>
            <a:ext cx="4973638"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58510903-C7AD-42E3-8EEB-6876B9A15186}"/>
              </a:ext>
            </a:extLst>
          </p:cNvPr>
          <p:cNvSpPr>
            <a:spLocks noGrp="1"/>
          </p:cNvSpPr>
          <p:nvPr>
            <p:ph type="body" idx="1"/>
          </p:nvPr>
        </p:nvSpPr>
        <p:spPr/>
        <p:txBody>
          <a:bodyPr/>
          <a:lstStyle/>
          <a:p>
            <a:pPr>
              <a:defRPr/>
            </a:pPr>
            <a:r>
              <a:rPr lang="en-GB" altLang="en-US" b="1" u="sng" dirty="0"/>
              <a:t>MP</a:t>
            </a:r>
          </a:p>
          <a:p>
            <a:pPr>
              <a:defRPr/>
            </a:pPr>
            <a:endParaRPr lang="en-GB" altLang="en-US" dirty="0"/>
          </a:p>
          <a:p>
            <a:pPr>
              <a:defRPr/>
            </a:pPr>
            <a:r>
              <a:rPr lang="en-GB" altLang="en-US" dirty="0"/>
              <a:t>The documents for both candidates and party agents must be submitted by all </a:t>
            </a:r>
            <a:r>
              <a:rPr lang="en-GB" altLang="en-US" dirty="0" err="1"/>
              <a:t>all</a:t>
            </a:r>
            <a:r>
              <a:rPr lang="en-GB" altLang="en-US" dirty="0"/>
              <a:t> by 4.00p.m, 4 April  </a:t>
            </a:r>
          </a:p>
          <a:p>
            <a:pPr>
              <a:defRPr/>
            </a:pPr>
            <a:endParaRPr lang="en-GB" altLang="en-US" dirty="0"/>
          </a:p>
          <a:p>
            <a:pPr>
              <a:defRPr/>
            </a:pPr>
            <a:r>
              <a:rPr lang="en-GB" altLang="en-US" dirty="0"/>
              <a:t>deadline can’t be moved and is statutory. </a:t>
            </a:r>
          </a:p>
          <a:p>
            <a:pPr>
              <a:defRPr/>
            </a:pPr>
            <a:endParaRPr lang="en-GB" altLang="en-US" dirty="0"/>
          </a:p>
          <a:p>
            <a:pPr marL="171450" indent="-171450">
              <a:buFontTx/>
              <a:buChar char="-"/>
              <a:defRPr/>
            </a:pPr>
            <a:r>
              <a:rPr lang="en-GB" altLang="en-US" dirty="0"/>
              <a:t>There is a checklist in your information pack that recommend you use as you complete your nomination paper. </a:t>
            </a:r>
          </a:p>
          <a:p>
            <a:pPr marL="171450" indent="-171450">
              <a:buFontTx/>
              <a:buChar char="-"/>
              <a:defRPr/>
            </a:pPr>
            <a:r>
              <a:rPr lang="en-GB" altLang="en-US" dirty="0"/>
              <a:t>The Electoral Commission guidance will also support you as it sets out for each aspect of the form what you need to do.</a:t>
            </a:r>
          </a:p>
          <a:p>
            <a:pPr marL="0" indent="0">
              <a:buFontTx/>
              <a:buNone/>
              <a:defRPr/>
            </a:pPr>
            <a:endParaRPr lang="en-GB" altLang="en-US" dirty="0"/>
          </a:p>
          <a:p>
            <a:pPr marL="171450" indent="-171450">
              <a:buFontTx/>
              <a:buChar char="-"/>
              <a:defRPr/>
            </a:pPr>
            <a:r>
              <a:rPr lang="en-GB" altLang="en-US" dirty="0">
                <a:highlight>
                  <a:srgbClr val="FF0000"/>
                </a:highlight>
              </a:rPr>
              <a:t>So nomination papers, need to be submitted here between 9-4, please do make an appointment by contacting the Elections Team. </a:t>
            </a:r>
            <a:endParaRPr lang="en-GB" altLang="en-US" dirty="0"/>
          </a:p>
          <a:p>
            <a:pPr>
              <a:defRPr/>
            </a:pPr>
            <a:endParaRPr lang="en-GB" altLang="en-US" dirty="0">
              <a:solidFill>
                <a:schemeClr val="tx1">
                  <a:lumMod val="75000"/>
                </a:schemeClr>
              </a:solidFill>
            </a:endParaRPr>
          </a:p>
          <a:p>
            <a:pPr>
              <a:defRPr/>
            </a:pPr>
            <a:endParaRPr lang="en-GB" altLang="en-US" dirty="0"/>
          </a:p>
          <a:p>
            <a:pPr>
              <a:defRPr/>
            </a:pPr>
            <a:endParaRPr lang="en-GB" altLang="en-US" dirty="0"/>
          </a:p>
          <a:p>
            <a:pPr>
              <a:defRPr/>
            </a:pPr>
            <a:endParaRPr lang="en-GB" altLang="en-US" dirty="0"/>
          </a:p>
        </p:txBody>
      </p:sp>
      <p:sp>
        <p:nvSpPr>
          <p:cNvPr id="22532" name="Slide Number Placeholder 3">
            <a:extLst>
              <a:ext uri="{FF2B5EF4-FFF2-40B4-BE49-F238E27FC236}">
                <a16:creationId xmlns:a16="http://schemas.microsoft.com/office/drawing/2014/main" id="{5F93AA38-2370-4CB0-82BA-ABDCC6BF2C2F}"/>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0D3EF007-E8D9-4461-8A89-F09F4BDD7DD6}" type="slidenum">
              <a:rPr lang="en-GB" altLang="en-US" sz="1200" smtClean="0">
                <a:latin typeface="Times" panose="02020603050405020304" pitchFamily="18" charset="0"/>
              </a:rPr>
              <a:pPr/>
              <a:t>9</a:t>
            </a:fld>
            <a:endParaRPr lang="en-GB" altLang="en-US" sz="1200">
              <a:latin typeface="Times"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4" descr="electoral com_rev">
            <a:extLst>
              <a:ext uri="{FF2B5EF4-FFF2-40B4-BE49-F238E27FC236}">
                <a16:creationId xmlns:a16="http://schemas.microsoft.com/office/drawing/2014/main" id="{9805C57F-5F40-46A1-A692-446285F632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5888" y="152400"/>
            <a:ext cx="2601912"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0" name="Rectangle 2"/>
          <p:cNvSpPr>
            <a:spLocks noGrp="1" noChangeArrowheads="1"/>
          </p:cNvSpPr>
          <p:nvPr>
            <p:ph type="ctrTitle"/>
          </p:nvPr>
        </p:nvSpPr>
        <p:spPr>
          <a:xfrm>
            <a:off x="382588" y="1827213"/>
            <a:ext cx="8380412" cy="1143000"/>
          </a:xfrm>
        </p:spPr>
        <p:txBody>
          <a:bodyPr/>
          <a:lstStyle>
            <a:lvl1pPr>
              <a:defRPr sz="5800"/>
            </a:lvl1pPr>
          </a:lstStyle>
          <a:p>
            <a:pPr lvl="0"/>
            <a:r>
              <a:rPr lang="en-GB" noProof="0"/>
              <a:t>Click to edit Master </a:t>
            </a:r>
            <a:br>
              <a:rPr lang="en-GB" noProof="0"/>
            </a:br>
            <a:r>
              <a:rPr lang="en-GB" noProof="0"/>
              <a:t>title style</a:t>
            </a:r>
          </a:p>
        </p:txBody>
      </p:sp>
      <p:sp>
        <p:nvSpPr>
          <p:cNvPr id="68611" name="Rectangle 3"/>
          <p:cNvSpPr>
            <a:spLocks noGrp="1" noChangeArrowheads="1"/>
          </p:cNvSpPr>
          <p:nvPr>
            <p:ph type="subTitle" idx="1"/>
          </p:nvPr>
        </p:nvSpPr>
        <p:spPr>
          <a:xfrm>
            <a:off x="381000" y="4113213"/>
            <a:ext cx="8382000" cy="1752600"/>
          </a:xfrm>
        </p:spPr>
        <p:txBody>
          <a:bodyPr/>
          <a:lstStyle>
            <a:lvl1pPr marL="0" indent="0">
              <a:buFontTx/>
              <a:buNone/>
              <a:defRPr/>
            </a:lvl1pPr>
          </a:lstStyle>
          <a:p>
            <a:pPr lvl="0"/>
            <a:r>
              <a:rPr lang="en-GB" noProof="0"/>
              <a:t>Click to edit Master subtitle style</a:t>
            </a:r>
          </a:p>
        </p:txBody>
      </p:sp>
      <p:sp>
        <p:nvSpPr>
          <p:cNvPr id="5" name="Date Placeholder 4">
            <a:extLst>
              <a:ext uri="{FF2B5EF4-FFF2-40B4-BE49-F238E27FC236}">
                <a16:creationId xmlns:a16="http://schemas.microsoft.com/office/drawing/2014/main" id="{BBFE2493-8C2C-412B-A661-FD11B0FC31BE}"/>
              </a:ext>
            </a:extLst>
          </p:cNvPr>
          <p:cNvSpPr>
            <a:spLocks noGrp="1" noChangeArrowheads="1"/>
          </p:cNvSpPr>
          <p:nvPr>
            <p:ph type="dt" sz="half" idx="10"/>
          </p:nvPr>
        </p:nvSpPr>
        <p:spPr/>
        <p:txBody>
          <a:bodyPr/>
          <a:lstStyle>
            <a:lvl1pPr>
              <a:defRPr/>
            </a:lvl1pPr>
          </a:lstStyle>
          <a:p>
            <a:pPr>
              <a:defRPr/>
            </a:pPr>
            <a:endParaRPr lang="en-GB"/>
          </a:p>
        </p:txBody>
      </p:sp>
      <p:sp>
        <p:nvSpPr>
          <p:cNvPr id="6" name="Footer Placeholder 5">
            <a:extLst>
              <a:ext uri="{FF2B5EF4-FFF2-40B4-BE49-F238E27FC236}">
                <a16:creationId xmlns:a16="http://schemas.microsoft.com/office/drawing/2014/main" id="{A2112220-CC16-4492-AC5C-B839298F921E}"/>
              </a:ext>
            </a:extLst>
          </p:cNvPr>
          <p:cNvSpPr>
            <a:spLocks noGrp="1" noChangeArrowheads="1"/>
          </p:cNvSpPr>
          <p:nvPr>
            <p:ph type="ftr" sz="quarter" idx="11"/>
          </p:nvPr>
        </p:nvSpPr>
        <p:spPr/>
        <p:txBody>
          <a:bodyPr/>
          <a:lstStyle>
            <a:lvl1pPr>
              <a:defRPr/>
            </a:lvl1pPr>
          </a:lstStyle>
          <a:p>
            <a:pPr>
              <a:defRPr/>
            </a:pPr>
            <a:endParaRPr lang="en-GB"/>
          </a:p>
        </p:txBody>
      </p:sp>
      <p:sp>
        <p:nvSpPr>
          <p:cNvPr id="7" name="Slide Number Placeholder 6">
            <a:extLst>
              <a:ext uri="{FF2B5EF4-FFF2-40B4-BE49-F238E27FC236}">
                <a16:creationId xmlns:a16="http://schemas.microsoft.com/office/drawing/2014/main" id="{617BD147-B1DA-47FF-92ED-614506B9222E}"/>
              </a:ext>
            </a:extLst>
          </p:cNvPr>
          <p:cNvSpPr>
            <a:spLocks noGrp="1" noChangeArrowheads="1"/>
          </p:cNvSpPr>
          <p:nvPr>
            <p:ph type="sldNum" sz="quarter" idx="12"/>
          </p:nvPr>
        </p:nvSpPr>
        <p:spPr/>
        <p:txBody>
          <a:bodyPr/>
          <a:lstStyle>
            <a:lvl1pPr>
              <a:defRPr/>
            </a:lvl1pPr>
          </a:lstStyle>
          <a:p>
            <a:pPr>
              <a:defRPr/>
            </a:pPr>
            <a:fld id="{71ABC6FB-AEE9-4025-AB5B-4A09C44FFABA}" type="slidenum">
              <a:rPr lang="en-GB" altLang="en-US"/>
              <a:pPr>
                <a:defRPr/>
              </a:pPr>
              <a:t>‹#›</a:t>
            </a:fld>
            <a:endParaRPr lang="en-GB" altLang="en-US"/>
          </a:p>
        </p:txBody>
      </p:sp>
    </p:spTree>
    <p:extLst>
      <p:ext uri="{BB962C8B-B14F-4D97-AF65-F5344CB8AC3E}">
        <p14:creationId xmlns:p14="http://schemas.microsoft.com/office/powerpoint/2010/main" val="1733122957"/>
      </p:ext>
    </p:extLst>
  </p:cSld>
  <p:clrMapOvr>
    <a:overrideClrMapping bg1="dk2" tx1="lt1" bg2="dk1"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18AC355-6DFB-43DA-B728-789B34C7BB9D}"/>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17B224CF-95C3-407A-B6F1-2E2BF53DE60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5BBA683E-915D-4834-B9D7-505E8F52A714}"/>
              </a:ext>
            </a:extLst>
          </p:cNvPr>
          <p:cNvSpPr>
            <a:spLocks noGrp="1" noChangeArrowheads="1"/>
          </p:cNvSpPr>
          <p:nvPr>
            <p:ph type="sldNum" sz="quarter" idx="12"/>
          </p:nvPr>
        </p:nvSpPr>
        <p:spPr>
          <a:ln/>
        </p:spPr>
        <p:txBody>
          <a:bodyPr/>
          <a:lstStyle>
            <a:lvl1pPr>
              <a:defRPr/>
            </a:lvl1pPr>
          </a:lstStyle>
          <a:p>
            <a:pPr>
              <a:defRPr/>
            </a:pPr>
            <a:fld id="{F908788E-8430-497A-AC04-5AC20F8B7E21}" type="slidenum">
              <a:rPr lang="en-GB" altLang="en-US"/>
              <a:pPr>
                <a:defRPr/>
              </a:pPr>
              <a:t>‹#›</a:t>
            </a:fld>
            <a:endParaRPr lang="en-GB" altLang="en-US"/>
          </a:p>
        </p:txBody>
      </p:sp>
    </p:spTree>
    <p:extLst>
      <p:ext uri="{BB962C8B-B14F-4D97-AF65-F5344CB8AC3E}">
        <p14:creationId xmlns:p14="http://schemas.microsoft.com/office/powerpoint/2010/main" val="3812788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828800"/>
            <a:ext cx="2133600" cy="4267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81000" y="1828800"/>
            <a:ext cx="6248400" cy="4267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097C0D1-1AD8-4596-B8AE-4D4CDD50DF5C}"/>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E384A51C-DC75-48F2-8A12-1EE13D927FA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F6B6BD50-1AC9-4830-BBB1-4B77F81CDD9E}"/>
              </a:ext>
            </a:extLst>
          </p:cNvPr>
          <p:cNvSpPr>
            <a:spLocks noGrp="1" noChangeArrowheads="1"/>
          </p:cNvSpPr>
          <p:nvPr>
            <p:ph type="sldNum" sz="quarter" idx="12"/>
          </p:nvPr>
        </p:nvSpPr>
        <p:spPr>
          <a:ln/>
        </p:spPr>
        <p:txBody>
          <a:bodyPr/>
          <a:lstStyle>
            <a:lvl1pPr>
              <a:defRPr/>
            </a:lvl1pPr>
          </a:lstStyle>
          <a:p>
            <a:pPr>
              <a:defRPr/>
            </a:pPr>
            <a:fld id="{6CC20F41-383A-43CB-B94A-537BE319A9C5}" type="slidenum">
              <a:rPr lang="en-GB" altLang="en-US"/>
              <a:pPr>
                <a:defRPr/>
              </a:pPr>
              <a:t>‹#›</a:t>
            </a:fld>
            <a:endParaRPr lang="en-GB" altLang="en-US"/>
          </a:p>
        </p:txBody>
      </p:sp>
    </p:spTree>
    <p:extLst>
      <p:ext uri="{BB962C8B-B14F-4D97-AF65-F5344CB8AC3E}">
        <p14:creationId xmlns:p14="http://schemas.microsoft.com/office/powerpoint/2010/main" val="3528540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828800"/>
            <a:ext cx="2516188" cy="42672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2971800" y="1828800"/>
            <a:ext cx="5943600" cy="205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971800" y="4038600"/>
            <a:ext cx="5943600" cy="205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97D2B8D9-1B8B-4702-91D3-0938DBD6CDCD}"/>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70DB5347-E61B-425F-8D6D-7EDCE9C93DD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D0B491CF-2F93-412F-A6DA-5849861BC019}"/>
              </a:ext>
            </a:extLst>
          </p:cNvPr>
          <p:cNvSpPr>
            <a:spLocks noGrp="1" noChangeArrowheads="1"/>
          </p:cNvSpPr>
          <p:nvPr>
            <p:ph type="sldNum" sz="quarter" idx="12"/>
          </p:nvPr>
        </p:nvSpPr>
        <p:spPr>
          <a:ln/>
        </p:spPr>
        <p:txBody>
          <a:bodyPr/>
          <a:lstStyle>
            <a:lvl1pPr>
              <a:defRPr/>
            </a:lvl1pPr>
          </a:lstStyle>
          <a:p>
            <a:pPr>
              <a:defRPr/>
            </a:pPr>
            <a:fld id="{1616E58F-8E56-4DC5-B544-0EB9F2F1F003}" type="slidenum">
              <a:rPr lang="en-GB" altLang="en-US"/>
              <a:pPr>
                <a:defRPr/>
              </a:pPr>
              <a:t>‹#›</a:t>
            </a:fld>
            <a:endParaRPr lang="en-GB" altLang="en-US"/>
          </a:p>
        </p:txBody>
      </p:sp>
    </p:spTree>
    <p:extLst>
      <p:ext uri="{BB962C8B-B14F-4D97-AF65-F5344CB8AC3E}">
        <p14:creationId xmlns:p14="http://schemas.microsoft.com/office/powerpoint/2010/main" val="41394084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1828800"/>
            <a:ext cx="2516188" cy="4267200"/>
          </a:xfrm>
        </p:spPr>
        <p:txBody>
          <a:bodyPr/>
          <a:lstStyle/>
          <a:p>
            <a:r>
              <a:rPr lang="en-US"/>
              <a:t>Click to edit Master title style</a:t>
            </a:r>
            <a:endParaRPr lang="en-GB"/>
          </a:p>
        </p:txBody>
      </p:sp>
      <p:sp>
        <p:nvSpPr>
          <p:cNvPr id="3" name="Table Placeholder 2"/>
          <p:cNvSpPr>
            <a:spLocks noGrp="1"/>
          </p:cNvSpPr>
          <p:nvPr>
            <p:ph type="tbl" idx="1"/>
          </p:nvPr>
        </p:nvSpPr>
        <p:spPr>
          <a:xfrm>
            <a:off x="2971800" y="1828800"/>
            <a:ext cx="5943600" cy="4267200"/>
          </a:xfrm>
        </p:spPr>
        <p:txBody>
          <a:bodyPr/>
          <a:lstStyle/>
          <a:p>
            <a:pPr lvl="0"/>
            <a:endParaRPr lang="en-GB" noProof="0"/>
          </a:p>
        </p:txBody>
      </p:sp>
      <p:sp>
        <p:nvSpPr>
          <p:cNvPr id="4" name="Rectangle 4">
            <a:extLst>
              <a:ext uri="{FF2B5EF4-FFF2-40B4-BE49-F238E27FC236}">
                <a16:creationId xmlns:a16="http://schemas.microsoft.com/office/drawing/2014/main" id="{33EC2999-65B8-4C2B-BE3A-10E19C5F6866}"/>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A49B3631-934F-41CD-89F0-6C5C5E6195B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9821DE33-59E9-4103-BC73-21E5D3615A3C}"/>
              </a:ext>
            </a:extLst>
          </p:cNvPr>
          <p:cNvSpPr>
            <a:spLocks noGrp="1" noChangeArrowheads="1"/>
          </p:cNvSpPr>
          <p:nvPr>
            <p:ph type="sldNum" sz="quarter" idx="12"/>
          </p:nvPr>
        </p:nvSpPr>
        <p:spPr>
          <a:ln/>
        </p:spPr>
        <p:txBody>
          <a:bodyPr/>
          <a:lstStyle>
            <a:lvl1pPr>
              <a:defRPr/>
            </a:lvl1pPr>
          </a:lstStyle>
          <a:p>
            <a:pPr>
              <a:defRPr/>
            </a:pPr>
            <a:fld id="{996AA229-D606-4586-8E6A-83C5484AE5EE}" type="slidenum">
              <a:rPr lang="en-GB" altLang="en-US"/>
              <a:pPr>
                <a:defRPr/>
              </a:pPr>
              <a:t>‹#›</a:t>
            </a:fld>
            <a:endParaRPr lang="en-GB" altLang="en-US"/>
          </a:p>
        </p:txBody>
      </p:sp>
    </p:spTree>
    <p:extLst>
      <p:ext uri="{BB962C8B-B14F-4D97-AF65-F5344CB8AC3E}">
        <p14:creationId xmlns:p14="http://schemas.microsoft.com/office/powerpoint/2010/main" val="31891160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1828800"/>
            <a:ext cx="2516188" cy="4267200"/>
          </a:xfrm>
        </p:spPr>
        <p:txBody>
          <a:bodyPr/>
          <a:lstStyle/>
          <a:p>
            <a:r>
              <a:rPr lang="en-US"/>
              <a:t>Click to edit Master title style</a:t>
            </a:r>
            <a:endParaRPr lang="en-GB"/>
          </a:p>
        </p:txBody>
      </p:sp>
      <p:sp>
        <p:nvSpPr>
          <p:cNvPr id="3" name="SmartArt Placeholder 2"/>
          <p:cNvSpPr>
            <a:spLocks noGrp="1"/>
          </p:cNvSpPr>
          <p:nvPr>
            <p:ph type="dgm" idx="1"/>
          </p:nvPr>
        </p:nvSpPr>
        <p:spPr>
          <a:xfrm>
            <a:off x="2971800" y="1828800"/>
            <a:ext cx="5943600" cy="4267200"/>
          </a:xfrm>
        </p:spPr>
        <p:txBody>
          <a:bodyPr/>
          <a:lstStyle/>
          <a:p>
            <a:pPr lvl="0"/>
            <a:endParaRPr lang="en-GB" noProof="0"/>
          </a:p>
        </p:txBody>
      </p:sp>
      <p:sp>
        <p:nvSpPr>
          <p:cNvPr id="4" name="Rectangle 4">
            <a:extLst>
              <a:ext uri="{FF2B5EF4-FFF2-40B4-BE49-F238E27FC236}">
                <a16:creationId xmlns:a16="http://schemas.microsoft.com/office/drawing/2014/main" id="{79CF254C-E871-45F6-9A85-B7220648B186}"/>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E1545767-6B05-409A-9DB0-247CB9F6783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D81E8115-7D77-4096-A8DB-D1AC7A440983}"/>
              </a:ext>
            </a:extLst>
          </p:cNvPr>
          <p:cNvSpPr>
            <a:spLocks noGrp="1" noChangeArrowheads="1"/>
          </p:cNvSpPr>
          <p:nvPr>
            <p:ph type="sldNum" sz="quarter" idx="12"/>
          </p:nvPr>
        </p:nvSpPr>
        <p:spPr>
          <a:ln/>
        </p:spPr>
        <p:txBody>
          <a:bodyPr/>
          <a:lstStyle>
            <a:lvl1pPr>
              <a:defRPr/>
            </a:lvl1pPr>
          </a:lstStyle>
          <a:p>
            <a:pPr>
              <a:defRPr/>
            </a:pPr>
            <a:fld id="{AE7B01BA-2444-4420-9B7A-FCE50F8608BA}" type="slidenum">
              <a:rPr lang="en-GB" altLang="en-US"/>
              <a:pPr>
                <a:defRPr/>
              </a:pPr>
              <a:t>‹#›</a:t>
            </a:fld>
            <a:endParaRPr lang="en-GB" altLang="en-US"/>
          </a:p>
        </p:txBody>
      </p:sp>
    </p:spTree>
    <p:extLst>
      <p:ext uri="{BB962C8B-B14F-4D97-AF65-F5344CB8AC3E}">
        <p14:creationId xmlns:p14="http://schemas.microsoft.com/office/powerpoint/2010/main" val="1986350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645FE93F-A675-4E0D-8F85-B615F183E1DA}"/>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49B512E6-409E-4EF1-9414-48680013812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F2A54B80-0E14-4252-8258-B40C09098FDD}"/>
              </a:ext>
            </a:extLst>
          </p:cNvPr>
          <p:cNvSpPr>
            <a:spLocks noGrp="1" noChangeArrowheads="1"/>
          </p:cNvSpPr>
          <p:nvPr>
            <p:ph type="sldNum" sz="quarter" idx="12"/>
          </p:nvPr>
        </p:nvSpPr>
        <p:spPr>
          <a:ln/>
        </p:spPr>
        <p:txBody>
          <a:bodyPr/>
          <a:lstStyle>
            <a:lvl1pPr>
              <a:defRPr/>
            </a:lvl1pPr>
          </a:lstStyle>
          <a:p>
            <a:pPr>
              <a:defRPr/>
            </a:pPr>
            <a:fld id="{56A228C5-2097-49E5-8243-FE546864F64A}" type="slidenum">
              <a:rPr lang="en-GB" altLang="en-US"/>
              <a:pPr>
                <a:defRPr/>
              </a:pPr>
              <a:t>‹#›</a:t>
            </a:fld>
            <a:endParaRPr lang="en-GB" altLang="en-US"/>
          </a:p>
        </p:txBody>
      </p:sp>
    </p:spTree>
    <p:extLst>
      <p:ext uri="{BB962C8B-B14F-4D97-AF65-F5344CB8AC3E}">
        <p14:creationId xmlns:p14="http://schemas.microsoft.com/office/powerpoint/2010/main" val="302384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6F0E87E-D104-4243-BA60-BD311BA10F9C}"/>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4A166DEC-EFF1-443F-92DD-E065DE105C0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6F2C512C-9824-4BBD-95FC-12E5E8F9AEEE}"/>
              </a:ext>
            </a:extLst>
          </p:cNvPr>
          <p:cNvSpPr>
            <a:spLocks noGrp="1" noChangeArrowheads="1"/>
          </p:cNvSpPr>
          <p:nvPr>
            <p:ph type="sldNum" sz="quarter" idx="12"/>
          </p:nvPr>
        </p:nvSpPr>
        <p:spPr>
          <a:ln/>
        </p:spPr>
        <p:txBody>
          <a:bodyPr/>
          <a:lstStyle>
            <a:lvl1pPr>
              <a:defRPr/>
            </a:lvl1pPr>
          </a:lstStyle>
          <a:p>
            <a:pPr>
              <a:defRPr/>
            </a:pPr>
            <a:fld id="{F4B176AD-487B-415E-AEFC-690B3A66116F}" type="slidenum">
              <a:rPr lang="en-GB" altLang="en-US"/>
              <a:pPr>
                <a:defRPr/>
              </a:pPr>
              <a:t>‹#›</a:t>
            </a:fld>
            <a:endParaRPr lang="en-GB" altLang="en-US"/>
          </a:p>
        </p:txBody>
      </p:sp>
    </p:spTree>
    <p:extLst>
      <p:ext uri="{BB962C8B-B14F-4D97-AF65-F5344CB8AC3E}">
        <p14:creationId xmlns:p14="http://schemas.microsoft.com/office/powerpoint/2010/main" val="1390774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971800" y="1828800"/>
            <a:ext cx="2895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019800" y="1828800"/>
            <a:ext cx="2895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8C58E90F-786E-4FAC-898F-DDD195D29B84}"/>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6348058A-EE7A-4873-98BF-6DF7CC49050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F3A7683D-1076-4889-AAF3-FEBC163AC7B3}"/>
              </a:ext>
            </a:extLst>
          </p:cNvPr>
          <p:cNvSpPr>
            <a:spLocks noGrp="1" noChangeArrowheads="1"/>
          </p:cNvSpPr>
          <p:nvPr>
            <p:ph type="sldNum" sz="quarter" idx="12"/>
          </p:nvPr>
        </p:nvSpPr>
        <p:spPr>
          <a:ln/>
        </p:spPr>
        <p:txBody>
          <a:bodyPr/>
          <a:lstStyle>
            <a:lvl1pPr>
              <a:defRPr/>
            </a:lvl1pPr>
          </a:lstStyle>
          <a:p>
            <a:pPr>
              <a:defRPr/>
            </a:pPr>
            <a:fld id="{F17D1DF0-CE70-4B95-BB88-3F1285AD4F27}" type="slidenum">
              <a:rPr lang="en-GB" altLang="en-US"/>
              <a:pPr>
                <a:defRPr/>
              </a:pPr>
              <a:t>‹#›</a:t>
            </a:fld>
            <a:endParaRPr lang="en-GB" altLang="en-US"/>
          </a:p>
        </p:txBody>
      </p:sp>
    </p:spTree>
    <p:extLst>
      <p:ext uri="{BB962C8B-B14F-4D97-AF65-F5344CB8AC3E}">
        <p14:creationId xmlns:p14="http://schemas.microsoft.com/office/powerpoint/2010/main" val="3763318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DD4F35D7-B506-4902-AE5E-75B2ACE0E07D}"/>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E11CBCBF-00CB-4BB5-A775-089A6DCA11D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AD357EEB-3EF0-4F11-B3CE-EDC03FE75D32}"/>
              </a:ext>
            </a:extLst>
          </p:cNvPr>
          <p:cNvSpPr>
            <a:spLocks noGrp="1" noChangeArrowheads="1"/>
          </p:cNvSpPr>
          <p:nvPr>
            <p:ph type="sldNum" sz="quarter" idx="12"/>
          </p:nvPr>
        </p:nvSpPr>
        <p:spPr>
          <a:ln/>
        </p:spPr>
        <p:txBody>
          <a:bodyPr/>
          <a:lstStyle>
            <a:lvl1pPr>
              <a:defRPr/>
            </a:lvl1pPr>
          </a:lstStyle>
          <a:p>
            <a:pPr>
              <a:defRPr/>
            </a:pPr>
            <a:fld id="{6BD969FA-E8B7-4741-904E-EE4E0B2401CE}" type="slidenum">
              <a:rPr lang="en-GB" altLang="en-US"/>
              <a:pPr>
                <a:defRPr/>
              </a:pPr>
              <a:t>‹#›</a:t>
            </a:fld>
            <a:endParaRPr lang="en-GB" altLang="en-US"/>
          </a:p>
        </p:txBody>
      </p:sp>
    </p:spTree>
    <p:extLst>
      <p:ext uri="{BB962C8B-B14F-4D97-AF65-F5344CB8AC3E}">
        <p14:creationId xmlns:p14="http://schemas.microsoft.com/office/powerpoint/2010/main" val="86336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79249BF7-DB26-4AA1-8B26-48B773F7B73C}"/>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E337A65C-75B9-47E7-B9B9-CE23279B6E6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7E02610F-5EF5-4D8A-A6EC-B6109CD71DB1}"/>
              </a:ext>
            </a:extLst>
          </p:cNvPr>
          <p:cNvSpPr>
            <a:spLocks noGrp="1" noChangeArrowheads="1"/>
          </p:cNvSpPr>
          <p:nvPr>
            <p:ph type="sldNum" sz="quarter" idx="12"/>
          </p:nvPr>
        </p:nvSpPr>
        <p:spPr>
          <a:ln/>
        </p:spPr>
        <p:txBody>
          <a:bodyPr/>
          <a:lstStyle>
            <a:lvl1pPr>
              <a:defRPr/>
            </a:lvl1pPr>
          </a:lstStyle>
          <a:p>
            <a:pPr>
              <a:defRPr/>
            </a:pPr>
            <a:fld id="{97C9522F-1258-4002-B83E-06038E9AD199}" type="slidenum">
              <a:rPr lang="en-GB" altLang="en-US"/>
              <a:pPr>
                <a:defRPr/>
              </a:pPr>
              <a:t>‹#›</a:t>
            </a:fld>
            <a:endParaRPr lang="en-GB" altLang="en-US"/>
          </a:p>
        </p:txBody>
      </p:sp>
    </p:spTree>
    <p:extLst>
      <p:ext uri="{BB962C8B-B14F-4D97-AF65-F5344CB8AC3E}">
        <p14:creationId xmlns:p14="http://schemas.microsoft.com/office/powerpoint/2010/main" val="1926803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0DF0611-2E59-4520-9CDC-D8FCC76C0498}"/>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B83BB229-BC8E-4BC4-8F0E-9995ED103CD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A5410158-CFA0-48FF-8306-5936763E30AF}"/>
              </a:ext>
            </a:extLst>
          </p:cNvPr>
          <p:cNvSpPr>
            <a:spLocks noGrp="1" noChangeArrowheads="1"/>
          </p:cNvSpPr>
          <p:nvPr>
            <p:ph type="sldNum" sz="quarter" idx="12"/>
          </p:nvPr>
        </p:nvSpPr>
        <p:spPr>
          <a:ln/>
        </p:spPr>
        <p:txBody>
          <a:bodyPr/>
          <a:lstStyle>
            <a:lvl1pPr>
              <a:defRPr/>
            </a:lvl1pPr>
          </a:lstStyle>
          <a:p>
            <a:pPr>
              <a:defRPr/>
            </a:pPr>
            <a:fld id="{E351C94E-85BA-42D5-BA2D-F9DB4BF15F99}" type="slidenum">
              <a:rPr lang="en-GB" altLang="en-US"/>
              <a:pPr>
                <a:defRPr/>
              </a:pPr>
              <a:t>‹#›</a:t>
            </a:fld>
            <a:endParaRPr lang="en-GB" altLang="en-US"/>
          </a:p>
        </p:txBody>
      </p:sp>
    </p:spTree>
    <p:extLst>
      <p:ext uri="{BB962C8B-B14F-4D97-AF65-F5344CB8AC3E}">
        <p14:creationId xmlns:p14="http://schemas.microsoft.com/office/powerpoint/2010/main" val="3852846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D4B5767-C30B-4371-BD9E-7BC2E720DEED}"/>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62D25F36-C06B-4337-B3F2-7913A07E1AA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906EB19A-72D9-409E-B901-E5D439E32992}"/>
              </a:ext>
            </a:extLst>
          </p:cNvPr>
          <p:cNvSpPr>
            <a:spLocks noGrp="1" noChangeArrowheads="1"/>
          </p:cNvSpPr>
          <p:nvPr>
            <p:ph type="sldNum" sz="quarter" idx="12"/>
          </p:nvPr>
        </p:nvSpPr>
        <p:spPr>
          <a:ln/>
        </p:spPr>
        <p:txBody>
          <a:bodyPr/>
          <a:lstStyle>
            <a:lvl1pPr>
              <a:defRPr/>
            </a:lvl1pPr>
          </a:lstStyle>
          <a:p>
            <a:pPr>
              <a:defRPr/>
            </a:pPr>
            <a:fld id="{811FC4A7-48A1-4363-8D1C-505ECFC88B9B}" type="slidenum">
              <a:rPr lang="en-GB" altLang="en-US"/>
              <a:pPr>
                <a:defRPr/>
              </a:pPr>
              <a:t>‹#›</a:t>
            </a:fld>
            <a:endParaRPr lang="en-GB" altLang="en-US"/>
          </a:p>
        </p:txBody>
      </p:sp>
    </p:spTree>
    <p:extLst>
      <p:ext uri="{BB962C8B-B14F-4D97-AF65-F5344CB8AC3E}">
        <p14:creationId xmlns:p14="http://schemas.microsoft.com/office/powerpoint/2010/main" val="167613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3D39C12-B4DC-4809-B187-707B210BB680}"/>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56F2B701-D4BF-4C95-9DC1-DB0624DDC93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E153C66C-0BEC-46CF-A572-11F2ACCA1D00}"/>
              </a:ext>
            </a:extLst>
          </p:cNvPr>
          <p:cNvSpPr>
            <a:spLocks noGrp="1" noChangeArrowheads="1"/>
          </p:cNvSpPr>
          <p:nvPr>
            <p:ph type="sldNum" sz="quarter" idx="12"/>
          </p:nvPr>
        </p:nvSpPr>
        <p:spPr>
          <a:ln/>
        </p:spPr>
        <p:txBody>
          <a:bodyPr/>
          <a:lstStyle>
            <a:lvl1pPr>
              <a:defRPr/>
            </a:lvl1pPr>
          </a:lstStyle>
          <a:p>
            <a:pPr>
              <a:defRPr/>
            </a:pPr>
            <a:fld id="{6BB252BB-6BE1-4E87-AC0E-44A2440E84F1}" type="slidenum">
              <a:rPr lang="en-GB" altLang="en-US"/>
              <a:pPr>
                <a:defRPr/>
              </a:pPr>
              <a:t>‹#›</a:t>
            </a:fld>
            <a:endParaRPr lang="en-GB" altLang="en-US"/>
          </a:p>
        </p:txBody>
      </p:sp>
    </p:spTree>
    <p:extLst>
      <p:ext uri="{BB962C8B-B14F-4D97-AF65-F5344CB8AC3E}">
        <p14:creationId xmlns:p14="http://schemas.microsoft.com/office/powerpoint/2010/main" val="361420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444AD4-29F7-45CB-94ED-4F4E7F43F0AE}"/>
              </a:ext>
            </a:extLst>
          </p:cNvPr>
          <p:cNvSpPr>
            <a:spLocks noGrp="1" noChangeArrowheads="1"/>
          </p:cNvSpPr>
          <p:nvPr>
            <p:ph type="title"/>
          </p:nvPr>
        </p:nvSpPr>
        <p:spPr bwMode="auto">
          <a:xfrm>
            <a:off x="381000" y="1828800"/>
            <a:ext cx="2516188"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CE45492F-9866-4951-86C6-5420D3E3E765}"/>
              </a:ext>
            </a:extLst>
          </p:cNvPr>
          <p:cNvSpPr>
            <a:spLocks noGrp="1" noChangeArrowheads="1"/>
          </p:cNvSpPr>
          <p:nvPr>
            <p:ph type="body" idx="1"/>
          </p:nvPr>
        </p:nvSpPr>
        <p:spPr bwMode="auto">
          <a:xfrm>
            <a:off x="2971800" y="1828800"/>
            <a:ext cx="59436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A81290B4-CE32-49B8-8075-588532D82C79}"/>
              </a:ext>
            </a:extLst>
          </p:cNvPr>
          <p:cNvSpPr>
            <a:spLocks noGrp="1" noChangeArrowheads="1"/>
          </p:cNvSpPr>
          <p:nvPr>
            <p:ph type="dt" sz="half" idx="2"/>
          </p:nvPr>
        </p:nvSpPr>
        <p:spPr bwMode="auto">
          <a:xfrm>
            <a:off x="381000" y="6477000"/>
            <a:ext cx="1371600" cy="228600"/>
          </a:xfrm>
          <a:prstGeom prst="rect">
            <a:avLst/>
          </a:prstGeom>
          <a:noFill/>
          <a:ln>
            <a:noFill/>
          </a:ln>
          <a:effectLst/>
        </p:spPr>
        <p:txBody>
          <a:bodyPr vert="horz" wrap="square" lIns="0" tIns="0" rIns="0" bIns="0" numCol="1" anchor="t" anchorCtr="0" compatLnSpc="1">
            <a:prstTxWarp prst="textNoShape">
              <a:avLst/>
            </a:prstTxWarp>
          </a:bodyPr>
          <a:lstStyle>
            <a:lvl1pPr algn="l">
              <a:defRPr sz="1000">
                <a:latin typeface="Arial" charset="0"/>
              </a:defRPr>
            </a:lvl1pPr>
          </a:lstStyle>
          <a:p>
            <a:pPr>
              <a:defRPr/>
            </a:pPr>
            <a:endParaRPr lang="en-GB"/>
          </a:p>
        </p:txBody>
      </p:sp>
      <p:sp>
        <p:nvSpPr>
          <p:cNvPr id="1029" name="Rectangle 5">
            <a:extLst>
              <a:ext uri="{FF2B5EF4-FFF2-40B4-BE49-F238E27FC236}">
                <a16:creationId xmlns:a16="http://schemas.microsoft.com/office/drawing/2014/main" id="{2565CD59-00C9-4155-8FEE-B1039DEA0BB2}"/>
              </a:ext>
            </a:extLst>
          </p:cNvPr>
          <p:cNvSpPr>
            <a:spLocks noGrp="1" noChangeArrowheads="1"/>
          </p:cNvSpPr>
          <p:nvPr>
            <p:ph type="ftr" sz="quarter" idx="3"/>
          </p:nvPr>
        </p:nvSpPr>
        <p:spPr bwMode="auto">
          <a:xfrm>
            <a:off x="3124200" y="6477000"/>
            <a:ext cx="3656013" cy="228600"/>
          </a:xfrm>
          <a:prstGeom prst="rect">
            <a:avLst/>
          </a:prstGeom>
          <a:noFill/>
          <a:ln>
            <a:noFill/>
          </a:ln>
          <a:effectLst/>
        </p:spPr>
        <p:txBody>
          <a:bodyPr vert="horz" wrap="square" lIns="0" tIns="0" rIns="0" bIns="0" numCol="1" anchor="t" anchorCtr="0" compatLnSpc="1">
            <a:prstTxWarp prst="textNoShape">
              <a:avLst/>
            </a:prstTxWarp>
          </a:bodyPr>
          <a:lstStyle>
            <a:lvl1pPr algn="l">
              <a:defRPr sz="1000">
                <a:latin typeface="Arial" charset="0"/>
              </a:defRPr>
            </a:lvl1pPr>
          </a:lstStyle>
          <a:p>
            <a:pPr>
              <a:defRPr/>
            </a:pPr>
            <a:endParaRPr lang="en-GB"/>
          </a:p>
        </p:txBody>
      </p:sp>
      <p:sp>
        <p:nvSpPr>
          <p:cNvPr id="1030" name="Rectangle 6">
            <a:extLst>
              <a:ext uri="{FF2B5EF4-FFF2-40B4-BE49-F238E27FC236}">
                <a16:creationId xmlns:a16="http://schemas.microsoft.com/office/drawing/2014/main" id="{C50127E6-83D0-4BE6-A4D1-C72321171882}"/>
              </a:ext>
            </a:extLst>
          </p:cNvPr>
          <p:cNvSpPr>
            <a:spLocks noGrp="1" noChangeArrowheads="1"/>
          </p:cNvSpPr>
          <p:nvPr>
            <p:ph type="sldNum" sz="quarter" idx="4"/>
          </p:nvPr>
        </p:nvSpPr>
        <p:spPr bwMode="auto">
          <a:xfrm>
            <a:off x="7010400" y="6477000"/>
            <a:ext cx="1905000" cy="228600"/>
          </a:xfrm>
          <a:prstGeom prst="rect">
            <a:avLst/>
          </a:prstGeom>
          <a:noFill/>
          <a:ln>
            <a:noFill/>
          </a:ln>
          <a:effectLst/>
        </p:spPr>
        <p:txBody>
          <a:bodyPr vert="horz" wrap="square" lIns="0" tIns="0" rIns="0" bIns="0" numCol="1" anchor="t" anchorCtr="0" compatLnSpc="1">
            <a:prstTxWarp prst="textNoShape">
              <a:avLst/>
            </a:prstTxWarp>
          </a:bodyPr>
          <a:lstStyle>
            <a:lvl1pPr algn="r">
              <a:defRPr sz="1400"/>
            </a:lvl1pPr>
          </a:lstStyle>
          <a:p>
            <a:pPr>
              <a:defRPr/>
            </a:pPr>
            <a:fld id="{9B04204E-A6F1-4BEE-9F8A-4E5D841D58C5}" type="slidenum">
              <a:rPr lang="en-GB" altLang="en-US"/>
              <a:pPr>
                <a:defRPr/>
              </a:pPr>
              <a:t>‹#›</a:t>
            </a:fld>
            <a:endParaRPr lang="en-GB" altLang="en-US"/>
          </a:p>
        </p:txBody>
      </p:sp>
      <p:pic>
        <p:nvPicPr>
          <p:cNvPr id="1031" name="Picture 11" descr="electoral com_rgb">
            <a:extLst>
              <a:ext uri="{FF2B5EF4-FFF2-40B4-BE49-F238E27FC236}">
                <a16:creationId xmlns:a16="http://schemas.microsoft.com/office/drawing/2014/main" id="{F7AE4973-E180-4544-BF6A-369870318B92}"/>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462713" y="152400"/>
            <a:ext cx="2605087" cy="151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297" r:id="rId1"/>
    <p:sldLayoutId id="2147485284" r:id="rId2"/>
    <p:sldLayoutId id="2147485285" r:id="rId3"/>
    <p:sldLayoutId id="2147485286" r:id="rId4"/>
    <p:sldLayoutId id="2147485287" r:id="rId5"/>
    <p:sldLayoutId id="2147485288" r:id="rId6"/>
    <p:sldLayoutId id="2147485289" r:id="rId7"/>
    <p:sldLayoutId id="2147485290" r:id="rId8"/>
    <p:sldLayoutId id="2147485291" r:id="rId9"/>
    <p:sldLayoutId id="2147485292" r:id="rId10"/>
    <p:sldLayoutId id="2147485293" r:id="rId11"/>
    <p:sldLayoutId id="2147485294" r:id="rId12"/>
    <p:sldLayoutId id="2147485295" r:id="rId13"/>
    <p:sldLayoutId id="2147485296" r:id="rId14"/>
  </p:sldLayoutIdLst>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p:titleStyle>
    <p:body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gov.uk/apply-for-photo-id-voter-authority-certificate"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microsoft.com/office/2018/10/relationships/comments" Target="../comments/modernComment_15F_0.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hyperlink" Target="mailto:elections@sstaffs.gov.uk"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hyperlink" Target="https://www.electoralcommission.org.uk/" TargetMode="External"/><Relationship Id="rId5" Type="http://schemas.openxmlformats.org/officeDocument/2006/relationships/hyperlink" Target="mailto:candidates@sstaffs.gov.uk" TargetMode="External"/><Relationship Id="rId4" Type="http://schemas.openxmlformats.org/officeDocument/2006/relationships/hyperlink" Target="https://www.sstaffs.gov.uk/elections"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0">
            <a:extLst>
              <a:ext uri="{FF2B5EF4-FFF2-40B4-BE49-F238E27FC236}">
                <a16:creationId xmlns:a16="http://schemas.microsoft.com/office/drawing/2014/main" id="{5C3AA6B1-98DA-4800-B924-95FB813EFB35}"/>
              </a:ext>
            </a:extLst>
          </p:cNvPr>
          <p:cNvSpPr>
            <a:spLocks noGrp="1" noChangeArrowheads="1"/>
          </p:cNvSpPr>
          <p:nvPr>
            <p:ph type="ctrTitle"/>
          </p:nvPr>
        </p:nvSpPr>
        <p:spPr/>
        <p:txBody>
          <a:bodyPr/>
          <a:lstStyle/>
          <a:p>
            <a:pPr eaLnBrk="1" hangingPunct="1"/>
            <a:r>
              <a:rPr lang="en-GB" altLang="en-US" dirty="0"/>
              <a:t>Candidates and agents Briefing</a:t>
            </a:r>
          </a:p>
        </p:txBody>
      </p:sp>
      <p:sp>
        <p:nvSpPr>
          <p:cNvPr id="5124" name="Rectangle 11">
            <a:extLst>
              <a:ext uri="{FF2B5EF4-FFF2-40B4-BE49-F238E27FC236}">
                <a16:creationId xmlns:a16="http://schemas.microsoft.com/office/drawing/2014/main" id="{015BB3EC-CBB4-4CE9-B69B-A80ADA865A3F}"/>
              </a:ext>
            </a:extLst>
          </p:cNvPr>
          <p:cNvSpPr>
            <a:spLocks noGrp="1" noChangeArrowheads="1"/>
          </p:cNvSpPr>
          <p:nvPr>
            <p:ph type="subTitle" idx="1"/>
          </p:nvPr>
        </p:nvSpPr>
        <p:spPr/>
        <p:txBody>
          <a:bodyPr/>
          <a:lstStyle/>
          <a:p>
            <a:pPr eaLnBrk="1" hangingPunct="1"/>
            <a:r>
              <a:rPr lang="en-GB" altLang="en-US" dirty="0"/>
              <a:t>South Staffordshire District and </a:t>
            </a:r>
            <a:r>
              <a:rPr lang="en-GB" altLang="en-US"/>
              <a:t>Parish Elections</a:t>
            </a:r>
            <a:endParaRPr lang="en-GB" altLang="en-US" dirty="0"/>
          </a:p>
        </p:txBody>
      </p:sp>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1452500-EA30-44CD-B3F8-39F5243B33DA}"/>
              </a:ext>
            </a:extLst>
          </p:cNvPr>
          <p:cNvSpPr>
            <a:spLocks noGrp="1" noChangeArrowheads="1"/>
          </p:cNvSpPr>
          <p:nvPr>
            <p:ph type="title"/>
          </p:nvPr>
        </p:nvSpPr>
        <p:spPr/>
        <p:txBody>
          <a:bodyPr/>
          <a:lstStyle/>
          <a:p>
            <a:pPr eaLnBrk="1" hangingPunct="1"/>
            <a:r>
              <a:rPr lang="en-GB" altLang="en-US" dirty="0"/>
              <a:t>Submitting nomination papers (2)</a:t>
            </a:r>
          </a:p>
        </p:txBody>
      </p:sp>
      <p:sp>
        <p:nvSpPr>
          <p:cNvPr id="10243" name="Rectangle 3">
            <a:extLst>
              <a:ext uri="{FF2B5EF4-FFF2-40B4-BE49-F238E27FC236}">
                <a16:creationId xmlns:a16="http://schemas.microsoft.com/office/drawing/2014/main" id="{0949D6A2-C7D4-41C1-A920-86B044DDF18B}"/>
              </a:ext>
            </a:extLst>
          </p:cNvPr>
          <p:cNvSpPr>
            <a:spLocks noGrp="1" noChangeArrowheads="1"/>
          </p:cNvSpPr>
          <p:nvPr>
            <p:ph type="body" idx="1"/>
          </p:nvPr>
        </p:nvSpPr>
        <p:spPr/>
        <p:txBody>
          <a:bodyPr/>
          <a:lstStyle/>
          <a:p>
            <a:pPr eaLnBrk="1" hangingPunct="1">
              <a:defRPr/>
            </a:pPr>
            <a:r>
              <a:rPr lang="en-GB" dirty="0"/>
              <a:t>Take care when completing your nomination papers, as mistakes may invalidate your nomination</a:t>
            </a:r>
          </a:p>
          <a:p>
            <a:pPr eaLnBrk="1" hangingPunct="1">
              <a:defRPr/>
            </a:pPr>
            <a:r>
              <a:rPr lang="en-GB" dirty="0"/>
              <a:t>Complete nomination papers early and arrange for us to provide an informal check</a:t>
            </a:r>
          </a:p>
          <a:p>
            <a:pPr eaLnBrk="1" hangingPunct="1">
              <a:defRPr/>
            </a:pPr>
            <a:r>
              <a:rPr lang="en-GB" dirty="0"/>
              <a:t>The nomination form</a:t>
            </a:r>
            <a:r>
              <a:rPr lang="en-GB" dirty="0">
                <a:solidFill>
                  <a:schemeClr val="tx1">
                    <a:lumMod val="75000"/>
                  </a:schemeClr>
                </a:solidFill>
              </a:rPr>
              <a:t>, home address form </a:t>
            </a:r>
            <a:r>
              <a:rPr lang="en-GB" dirty="0"/>
              <a:t>and consent to nomination </a:t>
            </a:r>
            <a:r>
              <a:rPr lang="en-GB" b="1" dirty="0"/>
              <a:t>must be delivered by hand </a:t>
            </a:r>
            <a:r>
              <a:rPr lang="en-GB" dirty="0"/>
              <a:t>and cannot be submitted by post, fax, email or other electronic means.</a:t>
            </a:r>
          </a:p>
          <a:p>
            <a:pPr marL="0" indent="0" eaLnBrk="1" hangingPunct="1">
              <a:buFontTx/>
              <a:buNone/>
              <a:defRPr/>
            </a:pPr>
            <a:endParaRPr lang="en-GB" dirty="0"/>
          </a:p>
          <a:p>
            <a:pPr marL="457200" indent="-457200" eaLnBrk="1" hangingPunct="1">
              <a:buFontTx/>
              <a:buNone/>
              <a:defRPr/>
            </a:pP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3176AB68-1137-4611-ABF1-1D3B12F63DEA}"/>
              </a:ext>
            </a:extLst>
          </p:cNvPr>
          <p:cNvSpPr>
            <a:spLocks noGrp="1" noChangeArrowheads="1"/>
          </p:cNvSpPr>
          <p:nvPr>
            <p:ph type="title"/>
          </p:nvPr>
        </p:nvSpPr>
        <p:spPr/>
        <p:txBody>
          <a:bodyPr/>
          <a:lstStyle/>
          <a:p>
            <a:pPr eaLnBrk="1" hangingPunct="1"/>
            <a:r>
              <a:rPr lang="en-GB" altLang="en-US" dirty="0"/>
              <a:t>Nomination form (1)</a:t>
            </a:r>
          </a:p>
        </p:txBody>
      </p:sp>
      <p:sp>
        <p:nvSpPr>
          <p:cNvPr id="10243" name="Rectangle 3">
            <a:extLst>
              <a:ext uri="{FF2B5EF4-FFF2-40B4-BE49-F238E27FC236}">
                <a16:creationId xmlns:a16="http://schemas.microsoft.com/office/drawing/2014/main" id="{EA93D801-4B3F-4AB6-91C8-F1E286C65EF0}"/>
              </a:ext>
            </a:extLst>
          </p:cNvPr>
          <p:cNvSpPr>
            <a:spLocks noGrp="1" noChangeArrowheads="1"/>
          </p:cNvSpPr>
          <p:nvPr>
            <p:ph type="body" idx="1"/>
          </p:nvPr>
        </p:nvSpPr>
        <p:spPr>
          <a:xfrm>
            <a:off x="2444750" y="1549400"/>
            <a:ext cx="6421438" cy="4718050"/>
          </a:xfrm>
        </p:spPr>
        <p:txBody>
          <a:bodyPr/>
          <a:lstStyle/>
          <a:p>
            <a:pPr lvl="1" eaLnBrk="1" hangingPunct="1">
              <a:defRPr/>
            </a:pPr>
            <a:r>
              <a:rPr lang="en-GB" dirty="0"/>
              <a:t>Include your full name</a:t>
            </a:r>
            <a:endParaRPr lang="en-GB" dirty="0">
              <a:solidFill>
                <a:srgbClr val="FF0000"/>
              </a:solidFill>
            </a:endParaRPr>
          </a:p>
          <a:p>
            <a:pPr lvl="1" eaLnBrk="1" hangingPunct="1">
              <a:defRPr/>
            </a:pPr>
            <a:r>
              <a:rPr lang="en-GB" dirty="0"/>
              <a:t>Optional: use commonly used name box(</a:t>
            </a:r>
            <a:r>
              <a:rPr lang="en-GB" dirty="0" err="1"/>
              <a:t>es</a:t>
            </a:r>
            <a:r>
              <a:rPr lang="en-GB" dirty="0"/>
              <a:t>) if commonly known by a name other than actual name and wish to use it instead. But you cannot use your first name as a commonly used name to exclude your middle name.</a:t>
            </a:r>
          </a:p>
          <a:p>
            <a:pPr lvl="1" eaLnBrk="1" hangingPunct="1">
              <a:defRPr/>
            </a:pPr>
            <a:r>
              <a:rPr lang="en-GB" dirty="0"/>
              <a:t>Description field – 3 options: </a:t>
            </a:r>
          </a:p>
          <a:p>
            <a:pPr lvl="2" eaLnBrk="1" hangingPunct="1">
              <a:defRPr/>
            </a:pPr>
            <a:r>
              <a:rPr lang="en-GB" dirty="0"/>
              <a:t>leave blank</a:t>
            </a:r>
          </a:p>
          <a:p>
            <a:pPr lvl="2" eaLnBrk="1" hangingPunct="1">
              <a:defRPr/>
            </a:pPr>
            <a:r>
              <a:rPr lang="en-GB" dirty="0"/>
              <a:t>Independent </a:t>
            </a:r>
          </a:p>
          <a:p>
            <a:pPr lvl="2" eaLnBrk="1" hangingPunct="1">
              <a:defRPr/>
            </a:pPr>
            <a:r>
              <a:rPr lang="en-GB" dirty="0"/>
              <a:t>party candidates can use party name or description authorised by a certificate issued by or on behalf of the Nominating Officer</a:t>
            </a:r>
            <a:r>
              <a:rPr lang="en-GB" dirty="0">
                <a:solidFill>
                  <a:schemeClr val="accent6"/>
                </a:solidFill>
              </a:rPr>
              <a:t> </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ED2F53D2-5CD6-410B-A53C-EE1728C43EF3}"/>
              </a:ext>
            </a:extLst>
          </p:cNvPr>
          <p:cNvSpPr>
            <a:spLocks noGrp="1" noChangeArrowheads="1"/>
          </p:cNvSpPr>
          <p:nvPr>
            <p:ph type="title"/>
          </p:nvPr>
        </p:nvSpPr>
        <p:spPr/>
        <p:txBody>
          <a:bodyPr/>
          <a:lstStyle/>
          <a:p>
            <a:r>
              <a:rPr lang="en-GB" altLang="en-US" dirty="0"/>
              <a:t>Nomination form (2)</a:t>
            </a:r>
          </a:p>
        </p:txBody>
      </p:sp>
      <p:sp>
        <p:nvSpPr>
          <p:cNvPr id="3" name="Content Placeholder 2">
            <a:extLst>
              <a:ext uri="{FF2B5EF4-FFF2-40B4-BE49-F238E27FC236}">
                <a16:creationId xmlns:a16="http://schemas.microsoft.com/office/drawing/2014/main" id="{D55F3041-9F41-442A-A345-2AC5D7883EB6}"/>
              </a:ext>
            </a:extLst>
          </p:cNvPr>
          <p:cNvSpPr>
            <a:spLocks noGrp="1"/>
          </p:cNvSpPr>
          <p:nvPr>
            <p:ph idx="1"/>
          </p:nvPr>
        </p:nvSpPr>
        <p:spPr>
          <a:xfrm>
            <a:off x="2659063" y="1201738"/>
            <a:ext cx="6202362" cy="4410075"/>
          </a:xfrm>
        </p:spPr>
        <p:txBody>
          <a:bodyPr/>
          <a:lstStyle/>
          <a:p>
            <a:pPr marL="342900" lvl="1" indent="0">
              <a:buFontTx/>
              <a:buNone/>
              <a:defRPr/>
            </a:pPr>
            <a:endParaRPr lang="en-GB" sz="2000" dirty="0"/>
          </a:p>
          <a:p>
            <a:pPr lvl="1">
              <a:buFont typeface="Arial" panose="020B0604020202020204" pitchFamily="34" charset="0"/>
              <a:buChar char="•"/>
              <a:defRPr/>
            </a:pPr>
            <a:r>
              <a:rPr lang="en-GB" sz="2000" dirty="0"/>
              <a:t>Subscribers: 2 subscribers are required for elections </a:t>
            </a:r>
          </a:p>
          <a:p>
            <a:pPr lvl="1">
              <a:buFont typeface="Arial" panose="020B0604020202020204" pitchFamily="34" charset="0"/>
              <a:buChar char="•"/>
              <a:defRPr/>
            </a:pPr>
            <a:r>
              <a:rPr lang="en-GB" sz="2000" dirty="0"/>
              <a:t>Must sign &amp; print and after their names. Check details of subscribers against electoral register </a:t>
            </a:r>
          </a:p>
          <a:p>
            <a:pPr lvl="1">
              <a:buFont typeface="Arial" panose="020B0604020202020204" pitchFamily="34" charset="0"/>
              <a:buChar char="•"/>
              <a:defRPr/>
            </a:pPr>
            <a:r>
              <a:rPr lang="en-GB" sz="2000" dirty="0"/>
              <a:t>Only ask subscribers to sign </a:t>
            </a:r>
            <a:r>
              <a:rPr lang="en-GB" sz="2000" dirty="0">
                <a:solidFill>
                  <a:schemeClr val="accent6"/>
                </a:solidFill>
              </a:rPr>
              <a:t>after</a:t>
            </a:r>
            <a:r>
              <a:rPr lang="en-GB" sz="2000" dirty="0"/>
              <a:t> completing the name, address and description fields on the form</a:t>
            </a:r>
          </a:p>
          <a:p>
            <a:pPr lvl="1">
              <a:buFont typeface="Arial" panose="020B0604020202020204" pitchFamily="34" charset="0"/>
              <a:buChar char="•"/>
              <a:defRPr/>
            </a:pPr>
            <a:r>
              <a:rPr lang="en-US" sz="2000" dirty="0"/>
              <a:t>When collecting signatures, it is important that you follow the latest government guidance on how to stay safe and stop the spread of coronavirus </a:t>
            </a:r>
          </a:p>
          <a:p>
            <a:pPr lvl="1">
              <a:buFont typeface="Arial" panose="020B0604020202020204" pitchFamily="34" charset="0"/>
              <a:buChar char="•"/>
              <a:defRPr/>
            </a:pPr>
            <a:r>
              <a:rPr lang="en-GB" sz="2000" dirty="0"/>
              <a:t>Data protection requirements</a:t>
            </a:r>
          </a:p>
          <a:p>
            <a:pPr marL="228600" lvl="1" indent="-228600">
              <a:buFontTx/>
              <a:buChar char="•"/>
              <a:defRPr/>
            </a:pPr>
            <a:endParaRPr lang="en-GB" sz="2000" dirty="0">
              <a:ea typeface="+mn-ea"/>
              <a:cs typeface="+mn-cs"/>
            </a:endParaRPr>
          </a:p>
          <a:p>
            <a:pPr lvl="1">
              <a:defRPr/>
            </a:pPr>
            <a:endParaRPr lang="en-GB"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E7933F40-5622-4A19-93C0-950C7662F121}"/>
              </a:ext>
            </a:extLst>
          </p:cNvPr>
          <p:cNvSpPr>
            <a:spLocks noGrp="1" noChangeArrowheads="1"/>
          </p:cNvSpPr>
          <p:nvPr>
            <p:ph type="title"/>
          </p:nvPr>
        </p:nvSpPr>
        <p:spPr>
          <a:xfrm>
            <a:off x="381000" y="1828800"/>
            <a:ext cx="2351088" cy="4267200"/>
          </a:xfrm>
        </p:spPr>
        <p:txBody>
          <a:bodyPr/>
          <a:lstStyle/>
          <a:p>
            <a:r>
              <a:rPr lang="en-GB" altLang="en-US"/>
              <a:t>Home address form</a:t>
            </a:r>
          </a:p>
        </p:txBody>
      </p:sp>
      <p:sp>
        <p:nvSpPr>
          <p:cNvPr id="29699" name="Content Placeholder 2">
            <a:extLst>
              <a:ext uri="{FF2B5EF4-FFF2-40B4-BE49-F238E27FC236}">
                <a16:creationId xmlns:a16="http://schemas.microsoft.com/office/drawing/2014/main" id="{43B59E5C-11CB-430A-9188-EBE08BA76815}"/>
              </a:ext>
            </a:extLst>
          </p:cNvPr>
          <p:cNvSpPr>
            <a:spLocks noGrp="1" noChangeArrowheads="1"/>
          </p:cNvSpPr>
          <p:nvPr>
            <p:ph idx="1"/>
          </p:nvPr>
        </p:nvSpPr>
        <p:spPr>
          <a:xfrm>
            <a:off x="2865438" y="1917700"/>
            <a:ext cx="5688012" cy="4432300"/>
          </a:xfrm>
        </p:spPr>
        <p:txBody>
          <a:bodyPr/>
          <a:lstStyle/>
          <a:p>
            <a:pPr lvl="1">
              <a:buFont typeface="Arial" panose="020B0604020202020204" pitchFamily="34" charset="0"/>
              <a:buChar char="•"/>
            </a:pPr>
            <a:r>
              <a:rPr lang="en-GB" altLang="en-US" sz="2000"/>
              <a:t>Part 1 of the home address form must state:</a:t>
            </a:r>
          </a:p>
          <a:p>
            <a:pPr lvl="1">
              <a:buFont typeface="Arial" panose="020B0604020202020204" pitchFamily="34" charset="0"/>
              <a:buChar char="-"/>
            </a:pPr>
            <a:endParaRPr lang="en-GB" altLang="en-US" sz="2000"/>
          </a:p>
          <a:p>
            <a:pPr lvl="2">
              <a:spcBef>
                <a:spcPct val="0"/>
              </a:spcBef>
              <a:buFont typeface="Arial" panose="020B0604020202020204" pitchFamily="34" charset="0"/>
              <a:buChar char="-"/>
            </a:pPr>
            <a:r>
              <a:rPr lang="en-GB" altLang="en-US"/>
              <a:t>your full name and home address in full</a:t>
            </a:r>
          </a:p>
          <a:p>
            <a:pPr lvl="2">
              <a:spcBef>
                <a:spcPct val="0"/>
              </a:spcBef>
              <a:buFont typeface="Arial" panose="020B0604020202020204" pitchFamily="34" charset="0"/>
              <a:buChar char="-"/>
            </a:pPr>
            <a:r>
              <a:rPr lang="en-GB" altLang="en-US"/>
              <a:t>your qualifying address, or, where you have declared on your consent to nomination that you meet more than one qualification, your qualifying addresses</a:t>
            </a:r>
          </a:p>
          <a:p>
            <a:pPr lvl="2">
              <a:spcBef>
                <a:spcPct val="0"/>
              </a:spcBef>
              <a:buFont typeface="Arial" panose="020B0604020202020204" pitchFamily="34" charset="0"/>
              <a:buChar char="-"/>
            </a:pPr>
            <a:r>
              <a:rPr lang="en-GB" altLang="en-US"/>
              <a:t>which of the qualifications your qualifying address or addresses relate to (a, b, c and/or d) </a:t>
            </a:r>
          </a:p>
          <a:p>
            <a:pPr lvl="2">
              <a:spcBef>
                <a:spcPct val="0"/>
              </a:spcBef>
              <a:buFont typeface="Arial" panose="020B0604020202020204" pitchFamily="34" charset="0"/>
              <a:buChar char="-"/>
            </a:pPr>
            <a:r>
              <a:rPr lang="en-GB" altLang="en-US"/>
              <a:t>the full name and the home address in full of the witness to your consent to nomination</a:t>
            </a:r>
          </a:p>
          <a:p>
            <a:pPr lvl="2">
              <a:spcBef>
                <a:spcPct val="0"/>
              </a:spcBef>
              <a:buFont typeface="Arial" panose="020B0604020202020204" pitchFamily="34" charset="0"/>
              <a:buChar char="-"/>
            </a:pPr>
            <a:endParaRPr lang="en-GB"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2954FA82-4725-4749-8A2E-8DD7235A81B6}"/>
              </a:ext>
            </a:extLst>
          </p:cNvPr>
          <p:cNvSpPr>
            <a:spLocks noGrp="1" noChangeArrowheads="1"/>
          </p:cNvSpPr>
          <p:nvPr>
            <p:ph type="title"/>
          </p:nvPr>
        </p:nvSpPr>
        <p:spPr/>
        <p:txBody>
          <a:bodyPr/>
          <a:lstStyle/>
          <a:p>
            <a:r>
              <a:rPr lang="en-GB" altLang="en-US" dirty="0"/>
              <a:t>Home address form (2)</a:t>
            </a:r>
          </a:p>
        </p:txBody>
      </p:sp>
      <p:sp>
        <p:nvSpPr>
          <p:cNvPr id="31747" name="Content Placeholder 2">
            <a:extLst>
              <a:ext uri="{FF2B5EF4-FFF2-40B4-BE49-F238E27FC236}">
                <a16:creationId xmlns:a16="http://schemas.microsoft.com/office/drawing/2014/main" id="{5198CE5C-24ED-4108-B692-D050E9E3B1C4}"/>
              </a:ext>
            </a:extLst>
          </p:cNvPr>
          <p:cNvSpPr>
            <a:spLocks noGrp="1" noChangeArrowheads="1"/>
          </p:cNvSpPr>
          <p:nvPr>
            <p:ph idx="1"/>
          </p:nvPr>
        </p:nvSpPr>
        <p:spPr>
          <a:xfrm>
            <a:off x="2971800" y="1844675"/>
            <a:ext cx="5943600" cy="4251325"/>
          </a:xfrm>
        </p:spPr>
        <p:txBody>
          <a:bodyPr/>
          <a:lstStyle/>
          <a:p>
            <a:pPr lvl="1">
              <a:buFont typeface="Arial" panose="020B0604020202020204" pitchFamily="34" charset="0"/>
              <a:buChar char="•"/>
            </a:pPr>
            <a:r>
              <a:rPr lang="en-GB" altLang="en-US" sz="2000" dirty="0"/>
              <a:t>Part 2 of the home address form must be completed if you do not want your address to be made public:</a:t>
            </a:r>
          </a:p>
          <a:p>
            <a:pPr lvl="1">
              <a:buFont typeface="Arial" panose="020B0604020202020204" pitchFamily="34" charset="0"/>
              <a:buChar char="-"/>
            </a:pPr>
            <a:endParaRPr lang="en-GB" altLang="en-US" sz="2000" dirty="0"/>
          </a:p>
          <a:p>
            <a:pPr lvl="2">
              <a:buFont typeface="Arial" panose="020B0604020202020204" pitchFamily="34" charset="0"/>
              <a:buChar char="-"/>
            </a:pPr>
            <a:r>
              <a:rPr lang="en-GB" altLang="en-US" dirty="0"/>
              <a:t>The name of the relevant area in which your home address is situated (if your home address is in the UK),</a:t>
            </a:r>
          </a:p>
          <a:p>
            <a:pPr lvl="2">
              <a:buFont typeface="Arial" panose="020B0604020202020204" pitchFamily="34" charset="0"/>
              <a:buChar char="-"/>
            </a:pPr>
            <a:r>
              <a:rPr lang="en-GB" altLang="en-US" dirty="0"/>
              <a:t>if you live outside the UK, the name of the country in which your home address is situated.</a:t>
            </a:r>
          </a:p>
          <a:p>
            <a:pPr lvl="1">
              <a:buFont typeface="Arial" panose="020B0604020202020204" pitchFamily="34" charset="0"/>
              <a:buChar char="•"/>
            </a:pPr>
            <a:endParaRPr lang="en-GB" altLang="en-US" dirty="0"/>
          </a:p>
          <a:p>
            <a:pPr lvl="1"/>
            <a:endParaRPr lang="en-GB" altLang="en-US" sz="2000" dirty="0"/>
          </a:p>
          <a:p>
            <a:pPr lvl="2">
              <a:spcBef>
                <a:spcPct val="0"/>
              </a:spcBef>
              <a:buFont typeface="Arial" panose="020B0604020202020204" pitchFamily="34" charset="0"/>
              <a:buChar char="-"/>
            </a:pPr>
            <a:endParaRPr lang="en-GB" altLang="en-US" dirty="0"/>
          </a:p>
          <a:p>
            <a:pPr lvl="2">
              <a:spcBef>
                <a:spcPct val="0"/>
              </a:spcBef>
              <a:buFont typeface="Arial" panose="020B0604020202020204" pitchFamily="34" charset="0"/>
              <a:buChar char="-"/>
            </a:pPr>
            <a:endParaRPr lang="en-GB"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3999F666-CCC2-46D4-8B8D-00815A282FCA}"/>
              </a:ext>
            </a:extLst>
          </p:cNvPr>
          <p:cNvSpPr>
            <a:spLocks noGrp="1" noChangeArrowheads="1"/>
          </p:cNvSpPr>
          <p:nvPr>
            <p:ph type="title"/>
          </p:nvPr>
        </p:nvSpPr>
        <p:spPr/>
        <p:txBody>
          <a:bodyPr/>
          <a:lstStyle/>
          <a:p>
            <a:r>
              <a:rPr lang="en-GB" altLang="en-US"/>
              <a:t>Consent to nomination form</a:t>
            </a:r>
          </a:p>
        </p:txBody>
      </p:sp>
      <p:sp>
        <p:nvSpPr>
          <p:cNvPr id="3" name="Content Placeholder 2">
            <a:extLst>
              <a:ext uri="{FF2B5EF4-FFF2-40B4-BE49-F238E27FC236}">
                <a16:creationId xmlns:a16="http://schemas.microsoft.com/office/drawing/2014/main" id="{A515D2FF-D941-4390-A8DD-12CF6803589F}"/>
              </a:ext>
            </a:extLst>
          </p:cNvPr>
          <p:cNvSpPr>
            <a:spLocks noGrp="1"/>
          </p:cNvSpPr>
          <p:nvPr>
            <p:ph idx="1"/>
          </p:nvPr>
        </p:nvSpPr>
        <p:spPr/>
        <p:txBody>
          <a:bodyPr/>
          <a:lstStyle/>
          <a:p>
            <a:pPr marL="228600" lvl="1" indent="-228600">
              <a:buFontTx/>
              <a:buChar char="•"/>
              <a:defRPr/>
            </a:pPr>
            <a:r>
              <a:rPr lang="en-GB" sz="2400" dirty="0"/>
              <a:t>Must include:</a:t>
            </a:r>
          </a:p>
          <a:p>
            <a:pPr lvl="1" eaLnBrk="1" hangingPunct="1">
              <a:defRPr/>
            </a:pPr>
            <a:r>
              <a:rPr lang="en-GB" dirty="0"/>
              <a:t>name </a:t>
            </a:r>
          </a:p>
          <a:p>
            <a:pPr lvl="1" eaLnBrk="1" hangingPunct="1">
              <a:defRPr/>
            </a:pPr>
            <a:r>
              <a:rPr lang="en-GB" dirty="0"/>
              <a:t>which area standing in</a:t>
            </a:r>
          </a:p>
          <a:p>
            <a:pPr lvl="1" eaLnBrk="1" hangingPunct="1">
              <a:defRPr/>
            </a:pPr>
            <a:r>
              <a:rPr lang="en-GB" dirty="0"/>
              <a:t>confirmation of qualification(s) that apply (at least 1, but select all that apply)</a:t>
            </a:r>
          </a:p>
          <a:p>
            <a:pPr lvl="1" eaLnBrk="1" hangingPunct="1">
              <a:defRPr/>
            </a:pPr>
            <a:r>
              <a:rPr lang="en-GB" dirty="0"/>
              <a:t>date of birth &amp; signature</a:t>
            </a:r>
          </a:p>
          <a:p>
            <a:pPr lvl="1" eaLnBrk="1" hangingPunct="1">
              <a:defRPr/>
            </a:pPr>
            <a:r>
              <a:rPr lang="en-GB" dirty="0"/>
              <a:t>date of consent</a:t>
            </a:r>
          </a:p>
          <a:p>
            <a:pPr lvl="1" eaLnBrk="1" hangingPunct="1">
              <a:defRPr/>
            </a:pPr>
            <a:r>
              <a:rPr lang="en-GB" dirty="0"/>
              <a:t>witness’ name, and signature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313D4A81-4048-4C50-A881-6E978696ED02}"/>
              </a:ext>
            </a:extLst>
          </p:cNvPr>
          <p:cNvSpPr>
            <a:spLocks noGrp="1" noChangeArrowheads="1"/>
          </p:cNvSpPr>
          <p:nvPr>
            <p:ph type="title"/>
          </p:nvPr>
        </p:nvSpPr>
        <p:spPr/>
        <p:txBody>
          <a:bodyPr/>
          <a:lstStyle/>
          <a:p>
            <a:pPr eaLnBrk="1" hangingPunct="1"/>
            <a:r>
              <a:rPr lang="en-GB" altLang="en-US"/>
              <a:t>Certificate of authorisation</a:t>
            </a:r>
          </a:p>
        </p:txBody>
      </p:sp>
      <p:sp>
        <p:nvSpPr>
          <p:cNvPr id="14339" name="Rectangle 3">
            <a:extLst>
              <a:ext uri="{FF2B5EF4-FFF2-40B4-BE49-F238E27FC236}">
                <a16:creationId xmlns:a16="http://schemas.microsoft.com/office/drawing/2014/main" id="{7E42706E-3F55-45B2-95D9-B8F56A19905B}"/>
              </a:ext>
            </a:extLst>
          </p:cNvPr>
          <p:cNvSpPr>
            <a:spLocks noGrp="1" noChangeArrowheads="1"/>
          </p:cNvSpPr>
          <p:nvPr>
            <p:ph type="body" idx="1"/>
          </p:nvPr>
        </p:nvSpPr>
        <p:spPr/>
        <p:txBody>
          <a:bodyPr/>
          <a:lstStyle/>
          <a:p>
            <a:pPr eaLnBrk="1" hangingPunct="1">
              <a:defRPr/>
            </a:pPr>
            <a:r>
              <a:rPr lang="en-GB" sz="1800" dirty="0"/>
              <a:t>Party candidates must have written permission to use the party name/description from the Nominating Officer (or a person authorised to act on their behalf) </a:t>
            </a:r>
          </a:p>
          <a:p>
            <a:pPr marL="0" indent="0" eaLnBrk="1" hangingPunct="1">
              <a:buFontTx/>
              <a:buNone/>
              <a:defRPr/>
            </a:pPr>
            <a:endParaRPr lang="en-GB" sz="1800" dirty="0"/>
          </a:p>
          <a:p>
            <a:pPr eaLnBrk="1" hangingPunct="1">
              <a:defRPr/>
            </a:pPr>
            <a:r>
              <a:rPr lang="en-GB" sz="1800" dirty="0"/>
              <a:t>The certificate may:</a:t>
            </a:r>
          </a:p>
          <a:p>
            <a:pPr lvl="1" eaLnBrk="1" hangingPunct="1">
              <a:defRPr/>
            </a:pPr>
            <a:r>
              <a:rPr lang="en-GB" sz="1800" dirty="0"/>
              <a:t>allow the use of the party name or a particular description</a:t>
            </a:r>
          </a:p>
          <a:p>
            <a:pPr lvl="1" eaLnBrk="1" hangingPunct="1">
              <a:defRPr/>
            </a:pPr>
            <a:r>
              <a:rPr lang="en-GB" sz="1800" dirty="0"/>
              <a:t>allow candidate to choose whether to use the party name or any of the descriptions registered with the Electoral Commission</a:t>
            </a:r>
          </a:p>
          <a:p>
            <a:pPr marL="342900" lvl="1" indent="0" eaLnBrk="1" hangingPunct="1">
              <a:buFontTx/>
              <a:buNone/>
              <a:defRPr/>
            </a:pPr>
            <a:endParaRPr lang="en-GB" sz="1800" dirty="0"/>
          </a:p>
          <a:p>
            <a:pPr marL="228600" lvl="1" indent="-228600" eaLnBrk="1" hangingPunct="1">
              <a:buFontTx/>
              <a:buChar char="•"/>
              <a:defRPr/>
            </a:pPr>
            <a:r>
              <a:rPr lang="en-GB" sz="1800" dirty="0">
                <a:ea typeface="+mn-ea"/>
                <a:cs typeface="+mn-cs"/>
              </a:rPr>
              <a:t>Must be submitted by </a:t>
            </a:r>
            <a:r>
              <a:rPr lang="en-GB" sz="1800" dirty="0">
                <a:solidFill>
                  <a:srgbClr val="000000"/>
                </a:solidFill>
                <a:ea typeface="+mn-ea"/>
                <a:cs typeface="+mn-cs"/>
              </a:rPr>
              <a:t>4pm 4 April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494B994C-0FA8-452F-BFC7-6BEB1E11370F}"/>
              </a:ext>
            </a:extLst>
          </p:cNvPr>
          <p:cNvSpPr>
            <a:spLocks noGrp="1" noChangeArrowheads="1"/>
          </p:cNvSpPr>
          <p:nvPr>
            <p:ph type="title"/>
          </p:nvPr>
        </p:nvSpPr>
        <p:spPr/>
        <p:txBody>
          <a:bodyPr/>
          <a:lstStyle/>
          <a:p>
            <a:r>
              <a:rPr lang="en-GB" altLang="en-US"/>
              <a:t>Emblem request form</a:t>
            </a:r>
          </a:p>
        </p:txBody>
      </p:sp>
      <p:sp>
        <p:nvSpPr>
          <p:cNvPr id="3" name="Content Placeholder 2">
            <a:extLst>
              <a:ext uri="{FF2B5EF4-FFF2-40B4-BE49-F238E27FC236}">
                <a16:creationId xmlns:a16="http://schemas.microsoft.com/office/drawing/2014/main" id="{FAFD9E39-3775-45F5-964E-5911581665A2}"/>
              </a:ext>
            </a:extLst>
          </p:cNvPr>
          <p:cNvSpPr>
            <a:spLocks noGrp="1"/>
          </p:cNvSpPr>
          <p:nvPr>
            <p:ph idx="1"/>
          </p:nvPr>
        </p:nvSpPr>
        <p:spPr/>
        <p:txBody>
          <a:bodyPr/>
          <a:lstStyle/>
          <a:p>
            <a:pPr marL="228600" lvl="1" indent="-228600">
              <a:buFontTx/>
              <a:buChar char="•"/>
              <a:defRPr/>
            </a:pPr>
            <a:r>
              <a:rPr lang="en-GB" sz="1800" dirty="0"/>
              <a:t>Party candidates can ask for an emblem to be printed on the ballot paper</a:t>
            </a:r>
          </a:p>
          <a:p>
            <a:pPr marL="0" lvl="1" indent="0">
              <a:buFontTx/>
              <a:buNone/>
              <a:defRPr/>
            </a:pPr>
            <a:endParaRPr lang="en-GB" sz="1800" dirty="0"/>
          </a:p>
          <a:p>
            <a:pPr marL="228600" lvl="1" indent="-228600">
              <a:buFontTx/>
              <a:buChar char="•"/>
              <a:defRPr/>
            </a:pPr>
            <a:r>
              <a:rPr lang="en-GB" sz="1800" dirty="0"/>
              <a:t>Emblem request form must be submitted by </a:t>
            </a:r>
            <a:r>
              <a:rPr lang="en-GB" sz="1800" dirty="0">
                <a:solidFill>
                  <a:srgbClr val="000000"/>
                </a:solidFill>
              </a:rPr>
              <a:t>4pm 4 April </a:t>
            </a:r>
          </a:p>
          <a:p>
            <a:pPr marL="0" lvl="1" indent="0">
              <a:buFontTx/>
              <a:buNone/>
              <a:defRPr/>
            </a:pPr>
            <a:endParaRPr lang="en-GB" sz="1800" dirty="0"/>
          </a:p>
          <a:p>
            <a:pPr marL="228600" lvl="1" indent="-228600">
              <a:buFontTx/>
              <a:buChar char="•"/>
              <a:defRPr/>
            </a:pPr>
            <a:r>
              <a:rPr lang="en-GB" sz="1800" dirty="0"/>
              <a:t>Party candidates should supply an electronic version of the emblem to the Returning Officer if required</a:t>
            </a:r>
          </a:p>
          <a:p>
            <a:pPr marL="0" indent="0">
              <a:buFontTx/>
              <a:buNone/>
              <a:defRPr/>
            </a:pP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6AB74B25-6FD9-4340-824E-A3B51614F978}"/>
              </a:ext>
            </a:extLst>
          </p:cNvPr>
          <p:cNvSpPr>
            <a:spLocks noGrp="1" noChangeArrowheads="1"/>
          </p:cNvSpPr>
          <p:nvPr>
            <p:ph type="title"/>
          </p:nvPr>
        </p:nvSpPr>
        <p:spPr/>
        <p:txBody>
          <a:bodyPr/>
          <a:lstStyle/>
          <a:p>
            <a:pPr eaLnBrk="1" hangingPunct="1"/>
            <a:r>
              <a:rPr lang="en-GB" altLang="en-US" dirty="0"/>
              <a:t>Joint party candidates</a:t>
            </a:r>
          </a:p>
        </p:txBody>
      </p:sp>
      <p:sp>
        <p:nvSpPr>
          <p:cNvPr id="15363" name="Rectangle 3">
            <a:extLst>
              <a:ext uri="{FF2B5EF4-FFF2-40B4-BE49-F238E27FC236}">
                <a16:creationId xmlns:a16="http://schemas.microsoft.com/office/drawing/2014/main" id="{542DEFC6-10C5-4561-A5AA-7BD44C4A9A3A}"/>
              </a:ext>
            </a:extLst>
          </p:cNvPr>
          <p:cNvSpPr>
            <a:spLocks noGrp="1" noChangeArrowheads="1"/>
          </p:cNvSpPr>
          <p:nvPr>
            <p:ph type="body" idx="1"/>
          </p:nvPr>
        </p:nvSpPr>
        <p:spPr/>
        <p:txBody>
          <a:bodyPr/>
          <a:lstStyle/>
          <a:p>
            <a:pPr eaLnBrk="1" hangingPunct="1">
              <a:defRPr/>
            </a:pPr>
            <a:r>
              <a:rPr lang="en-GB" dirty="0"/>
              <a:t>Nominated by </a:t>
            </a:r>
            <a:r>
              <a:rPr lang="en-GB" b="1" dirty="0">
                <a:solidFill>
                  <a:schemeClr val="accent2"/>
                </a:solidFill>
              </a:rPr>
              <a:t>more than one party</a:t>
            </a:r>
          </a:p>
          <a:p>
            <a:pPr marL="0" indent="0" eaLnBrk="1" hangingPunct="1">
              <a:buFontTx/>
              <a:buNone/>
              <a:defRPr/>
            </a:pPr>
            <a:endParaRPr lang="en-GB" b="1" dirty="0">
              <a:solidFill>
                <a:schemeClr val="accent2"/>
              </a:solidFill>
            </a:endParaRPr>
          </a:p>
          <a:p>
            <a:pPr eaLnBrk="1" hangingPunct="1">
              <a:defRPr/>
            </a:pPr>
            <a:r>
              <a:rPr lang="en-GB" dirty="0"/>
              <a:t>May use registered joint party descriptions</a:t>
            </a:r>
          </a:p>
          <a:p>
            <a:pPr lvl="1" eaLnBrk="1" hangingPunct="1">
              <a:defRPr/>
            </a:pPr>
            <a:r>
              <a:rPr lang="en-GB" dirty="0"/>
              <a:t>must be supported by certificate of authorisation </a:t>
            </a:r>
            <a:r>
              <a:rPr lang="en-GB" dirty="0">
                <a:solidFill>
                  <a:schemeClr val="accent6"/>
                </a:solidFill>
              </a:rPr>
              <a:t>from each party</a:t>
            </a:r>
          </a:p>
          <a:p>
            <a:pPr marL="342900" lvl="1" indent="0" eaLnBrk="1" hangingPunct="1">
              <a:buFontTx/>
              <a:buNone/>
              <a:defRPr/>
            </a:pPr>
            <a:endParaRPr lang="en-GB" dirty="0">
              <a:solidFill>
                <a:schemeClr val="accent6"/>
              </a:solidFill>
            </a:endParaRPr>
          </a:p>
          <a:p>
            <a:pPr eaLnBrk="1" hangingPunct="1">
              <a:defRPr/>
            </a:pPr>
            <a:r>
              <a:rPr lang="en-GB" dirty="0"/>
              <a:t>May use one emblem of one of the parties but there are no joint party emblems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a:extLst>
              <a:ext uri="{FF2B5EF4-FFF2-40B4-BE49-F238E27FC236}">
                <a16:creationId xmlns:a16="http://schemas.microsoft.com/office/drawing/2014/main" id="{0A58B2D5-1FAC-4CD7-B9F1-D485F75BB52B}"/>
              </a:ext>
            </a:extLst>
          </p:cNvPr>
          <p:cNvSpPr>
            <a:spLocks noGrp="1" noChangeArrowheads="1"/>
          </p:cNvSpPr>
          <p:nvPr>
            <p:ph type="title"/>
          </p:nvPr>
        </p:nvSpPr>
        <p:spPr/>
        <p:txBody>
          <a:bodyPr/>
          <a:lstStyle/>
          <a:p>
            <a:pPr eaLnBrk="1" hangingPunct="1"/>
            <a:r>
              <a:rPr lang="en-GB" altLang="en-US"/>
              <a:t>Election agent</a:t>
            </a:r>
          </a:p>
        </p:txBody>
      </p:sp>
      <p:sp>
        <p:nvSpPr>
          <p:cNvPr id="16387" name="Rectangle 6">
            <a:extLst>
              <a:ext uri="{FF2B5EF4-FFF2-40B4-BE49-F238E27FC236}">
                <a16:creationId xmlns:a16="http://schemas.microsoft.com/office/drawing/2014/main" id="{55E4E845-9565-4B67-AE59-5532C469EE31}"/>
              </a:ext>
            </a:extLst>
          </p:cNvPr>
          <p:cNvSpPr>
            <a:spLocks noGrp="1" noChangeArrowheads="1"/>
          </p:cNvSpPr>
          <p:nvPr>
            <p:ph type="body" idx="1"/>
          </p:nvPr>
        </p:nvSpPr>
        <p:spPr>
          <a:xfrm>
            <a:off x="2914650" y="1533525"/>
            <a:ext cx="5943600" cy="4329113"/>
          </a:xfrm>
        </p:spPr>
        <p:txBody>
          <a:bodyPr/>
          <a:lstStyle/>
          <a:p>
            <a:pPr marL="0" indent="0" eaLnBrk="1" hangingPunct="1">
              <a:buFontTx/>
              <a:buNone/>
              <a:defRPr/>
            </a:pPr>
            <a:endParaRPr lang="en-GB" dirty="0"/>
          </a:p>
          <a:p>
            <a:pPr eaLnBrk="1" hangingPunct="1">
              <a:defRPr/>
            </a:pPr>
            <a:r>
              <a:rPr lang="en-GB" dirty="0"/>
              <a:t>Responsible for the proper management of your election campaign; particularly its financial management.</a:t>
            </a:r>
          </a:p>
          <a:p>
            <a:pPr marL="0" indent="0" eaLnBrk="1" hangingPunct="1">
              <a:buFontTx/>
              <a:buNone/>
              <a:defRPr/>
            </a:pPr>
            <a:endParaRPr lang="en-GB" dirty="0"/>
          </a:p>
          <a:p>
            <a:pPr eaLnBrk="1" hangingPunct="1">
              <a:defRPr/>
            </a:pPr>
            <a:r>
              <a:rPr lang="en-GB" dirty="0"/>
              <a:t>Notification of appointment must reach the RO by </a:t>
            </a:r>
            <a:r>
              <a:rPr lang="en-GB" dirty="0">
                <a:solidFill>
                  <a:srgbClr val="000000"/>
                </a:solidFill>
              </a:rPr>
              <a:t>4pm – 4 April</a:t>
            </a:r>
            <a:r>
              <a:rPr lang="en-GB" dirty="0"/>
              <a:t>. Form is included in nomination pack.</a:t>
            </a:r>
          </a:p>
          <a:p>
            <a:pPr marL="0" indent="0" eaLnBrk="1" hangingPunct="1">
              <a:buFontTx/>
              <a:buNone/>
              <a:defRPr/>
            </a:pPr>
            <a:endParaRPr lang="en-GB" dirty="0"/>
          </a:p>
          <a:p>
            <a:pPr eaLnBrk="1" hangingPunct="1">
              <a:defRPr/>
            </a:pPr>
            <a:r>
              <a:rPr lang="en-GB" dirty="0"/>
              <a:t>You will become your own agent by default if none is appointed.</a:t>
            </a:r>
          </a:p>
          <a:p>
            <a:pPr marL="0" indent="0" eaLnBrk="1" hangingPunct="1">
              <a:buFontTx/>
              <a:buNone/>
              <a:defRPr/>
            </a:pP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C2CD97D-8D26-4A22-A4F8-FCAC51A923A0}"/>
              </a:ext>
            </a:extLst>
          </p:cNvPr>
          <p:cNvSpPr>
            <a:spLocks noGrp="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a:lstStyle/>
          <a:p>
            <a:pPr eaLnBrk="1" hangingPunct="1"/>
            <a:r>
              <a:rPr lang="en-GB" altLang="en-US"/>
              <a:t>Topics </a:t>
            </a:r>
            <a:br>
              <a:rPr lang="en-GB" altLang="en-US"/>
            </a:br>
            <a:endParaRPr lang="en-GB" altLang="en-US"/>
          </a:p>
        </p:txBody>
      </p:sp>
      <p:sp>
        <p:nvSpPr>
          <p:cNvPr id="7171" name="Rectangle 3">
            <a:extLst>
              <a:ext uri="{FF2B5EF4-FFF2-40B4-BE49-F238E27FC236}">
                <a16:creationId xmlns:a16="http://schemas.microsoft.com/office/drawing/2014/main" id="{753B82F3-6150-41D2-9B4B-88275B67FE3E}"/>
              </a:ext>
            </a:extLst>
          </p:cNvPr>
          <p:cNvSpPr>
            <a:spLocks noGrp="1" noChangeArrowheads="1"/>
          </p:cNvSpPr>
          <p:nvPr>
            <p:ph type="body" idx="1"/>
          </p:nvPr>
        </p:nvSpPr>
        <p:spPr>
          <a:xfrm>
            <a:off x="1935163" y="1812925"/>
            <a:ext cx="5943600" cy="4638675"/>
          </a:xfrm>
          <a:extLst>
            <a:ext uri="{91240B29-F687-4F45-9708-019B960494DF}">
              <a14:hiddenLine xmlns:a14="http://schemas.microsoft.com/office/drawing/2010/main" w="12700">
                <a:solidFill>
                  <a:schemeClr val="tx1"/>
                </a:solidFill>
                <a:miter lim="800000"/>
                <a:headEnd/>
                <a:tailEnd/>
              </a14:hiddenLine>
            </a:ext>
          </a:extLst>
        </p:spPr>
        <p:txBody>
          <a:bodyPr/>
          <a:lstStyle/>
          <a:p>
            <a:pPr marL="342900" indent="-342900" eaLnBrk="1" hangingPunct="1"/>
            <a:r>
              <a:rPr lang="en-GB" altLang="en-US" sz="2000" dirty="0"/>
              <a:t>who’s who</a:t>
            </a:r>
          </a:p>
          <a:p>
            <a:pPr marL="342900" indent="-342900" eaLnBrk="1" hangingPunct="1"/>
            <a:r>
              <a:rPr lang="en-GB" altLang="en-US" sz="2000" dirty="0"/>
              <a:t>key dates of the election timetable</a:t>
            </a:r>
          </a:p>
          <a:p>
            <a:pPr marL="342900" indent="-342900" eaLnBrk="1" hangingPunct="1"/>
            <a:r>
              <a:rPr lang="en-GB" altLang="en-US" sz="2000" dirty="0"/>
              <a:t>qualifications</a:t>
            </a:r>
          </a:p>
          <a:p>
            <a:pPr marL="342900" indent="-342900" eaLnBrk="1" hangingPunct="1"/>
            <a:r>
              <a:rPr lang="en-GB" altLang="en-US" sz="2000" dirty="0"/>
              <a:t>disqualifications</a:t>
            </a:r>
          </a:p>
          <a:p>
            <a:pPr marL="342900" indent="-342900" eaLnBrk="1" hangingPunct="1"/>
            <a:r>
              <a:rPr lang="en-GB" altLang="en-US" sz="2000" dirty="0"/>
              <a:t>nominations</a:t>
            </a:r>
          </a:p>
          <a:p>
            <a:pPr marL="342900" indent="-342900" eaLnBrk="1" hangingPunct="1"/>
            <a:r>
              <a:rPr lang="en-GB" altLang="en-US" sz="2000" dirty="0"/>
              <a:t>agents</a:t>
            </a:r>
          </a:p>
          <a:p>
            <a:pPr marL="342900" indent="-342900" eaLnBrk="1" hangingPunct="1"/>
            <a:r>
              <a:rPr lang="en-GB" altLang="en-US" sz="2000" dirty="0"/>
              <a:t>postal votes</a:t>
            </a:r>
          </a:p>
          <a:p>
            <a:pPr marL="342900" indent="-342900" eaLnBrk="1" hangingPunct="1"/>
            <a:r>
              <a:rPr lang="en-GB" altLang="en-US" sz="2000" dirty="0"/>
              <a:t>voter ID</a:t>
            </a:r>
          </a:p>
          <a:p>
            <a:pPr marL="342900" indent="-342900" eaLnBrk="1" hangingPunct="1"/>
            <a:r>
              <a:rPr lang="en-GB" altLang="en-US" sz="2000" dirty="0"/>
              <a:t>the poll </a:t>
            </a:r>
          </a:p>
          <a:p>
            <a:pPr marL="342900" indent="-342900" eaLnBrk="1" hangingPunct="1"/>
            <a:r>
              <a:rPr lang="en-GB" altLang="en-US" sz="2000" dirty="0"/>
              <a:t>counting of votes</a:t>
            </a:r>
          </a:p>
          <a:p>
            <a:pPr marL="342900" indent="-342900" eaLnBrk="1" hangingPunct="1"/>
            <a:r>
              <a:rPr lang="en-GB" altLang="en-US" sz="2000" dirty="0"/>
              <a:t>candidate spending</a:t>
            </a:r>
          </a:p>
          <a:p>
            <a:pPr marL="342900" indent="-342900" eaLnBrk="1" hangingPunct="1"/>
            <a:r>
              <a:rPr lang="en-GB" altLang="en-US" sz="2000" dirty="0"/>
              <a:t>contacts</a:t>
            </a:r>
          </a:p>
        </p:txBody>
      </p:sp>
    </p:spTree>
  </p:cSld>
  <p:clrMapOvr>
    <a:overrideClrMapping bg1="lt1" tx1="dk1" bg2="lt2" tx2="dk2" accent1="accent1" accent2="accent2" accent3="accent3" accent4="accent4" accent5="accent5" accent6="accent6" hlink="hlink" folHlink="folHlink"/>
  </p:clrMapOvr>
  <p:transition advClick="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E17FD7CC-4772-42D1-8180-CCCF8CB42DA5}"/>
              </a:ext>
            </a:extLst>
          </p:cNvPr>
          <p:cNvSpPr>
            <a:spLocks noGrp="1" noChangeArrowheads="1"/>
          </p:cNvSpPr>
          <p:nvPr>
            <p:ph type="title"/>
          </p:nvPr>
        </p:nvSpPr>
        <p:spPr/>
        <p:txBody>
          <a:bodyPr/>
          <a:lstStyle/>
          <a:p>
            <a:r>
              <a:rPr lang="en-GB" altLang="en-US"/>
              <a:t>Other agents	</a:t>
            </a:r>
          </a:p>
        </p:txBody>
      </p:sp>
      <p:sp>
        <p:nvSpPr>
          <p:cNvPr id="3" name="Content Placeholder 2">
            <a:extLst>
              <a:ext uri="{FF2B5EF4-FFF2-40B4-BE49-F238E27FC236}">
                <a16:creationId xmlns:a16="http://schemas.microsoft.com/office/drawing/2014/main" id="{4E7A1582-DA2E-49A4-9FF2-8F2942442178}"/>
              </a:ext>
            </a:extLst>
          </p:cNvPr>
          <p:cNvSpPr>
            <a:spLocks noGrp="1"/>
          </p:cNvSpPr>
          <p:nvPr>
            <p:ph idx="1"/>
          </p:nvPr>
        </p:nvSpPr>
        <p:spPr/>
        <p:txBody>
          <a:bodyPr/>
          <a:lstStyle/>
          <a:p>
            <a:pPr marL="228600" lvl="1" indent="-228600" eaLnBrk="1" hangingPunct="1">
              <a:buFontTx/>
              <a:buChar char="•"/>
              <a:defRPr/>
            </a:pPr>
            <a:r>
              <a:rPr lang="en-GB" sz="2400" dirty="0"/>
              <a:t>Other agents can be appointed to attend postal vote openings, polling stations and the count on your behalf:</a:t>
            </a:r>
            <a:endParaRPr lang="en-GB" dirty="0"/>
          </a:p>
          <a:p>
            <a:pPr lvl="1" eaLnBrk="1" hangingPunct="1">
              <a:defRPr/>
            </a:pPr>
            <a:r>
              <a:rPr lang="en-GB" dirty="0"/>
              <a:t>You must give notice in writing of any people appointed as polling and counting agents by </a:t>
            </a:r>
            <a:r>
              <a:rPr lang="en-GB" dirty="0">
                <a:solidFill>
                  <a:srgbClr val="000000"/>
                </a:solidFill>
              </a:rPr>
              <a:t>26 April.</a:t>
            </a:r>
          </a:p>
          <a:p>
            <a:pPr lvl="1" eaLnBrk="1" hangingPunct="1">
              <a:defRPr/>
            </a:pPr>
            <a:r>
              <a:rPr lang="en-GB" dirty="0"/>
              <a:t>The appointment of postal voting agents attending a particular opening session must be made before the start of the session. We will give 48 hours’ notice.</a:t>
            </a:r>
          </a:p>
          <a:p>
            <a:pPr marL="342900" lvl="1" indent="0" eaLnBrk="1" hangingPunct="1">
              <a:buFontTx/>
              <a:buNone/>
              <a:defRPr/>
            </a:pPr>
            <a:endParaRPr lang="en-GB" dirty="0"/>
          </a:p>
          <a:p>
            <a:pPr marL="342900" lvl="1" indent="0" eaLnBrk="1" hangingPunct="1">
              <a:buFontTx/>
              <a:buNone/>
              <a:defRPr/>
            </a:pPr>
            <a:endParaRPr lang="en-GB" dirty="0"/>
          </a:p>
          <a:p>
            <a:pPr>
              <a:defRPr/>
            </a:pP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2A3FD21C-B1B2-4C53-AE72-F79C16933A39}"/>
              </a:ext>
            </a:extLst>
          </p:cNvPr>
          <p:cNvSpPr>
            <a:spLocks noGrp="1" noChangeArrowheads="1"/>
          </p:cNvSpPr>
          <p:nvPr>
            <p:ph type="title"/>
          </p:nvPr>
        </p:nvSpPr>
        <p:spPr/>
        <p:txBody>
          <a:bodyPr/>
          <a:lstStyle/>
          <a:p>
            <a:r>
              <a:rPr lang="en-GB" altLang="en-US"/>
              <a:t>Access to electoral register/absent voting lists</a:t>
            </a:r>
          </a:p>
        </p:txBody>
      </p:sp>
      <p:sp>
        <p:nvSpPr>
          <p:cNvPr id="3" name="Content Placeholder 2">
            <a:extLst>
              <a:ext uri="{FF2B5EF4-FFF2-40B4-BE49-F238E27FC236}">
                <a16:creationId xmlns:a16="http://schemas.microsoft.com/office/drawing/2014/main" id="{42979695-4510-4961-BDC2-B40AFDC82561}"/>
              </a:ext>
            </a:extLst>
          </p:cNvPr>
          <p:cNvSpPr>
            <a:spLocks noGrp="1"/>
          </p:cNvSpPr>
          <p:nvPr>
            <p:ph idx="1"/>
          </p:nvPr>
        </p:nvSpPr>
        <p:spPr>
          <a:xfrm>
            <a:off x="2687638" y="1828800"/>
            <a:ext cx="5943600" cy="4713288"/>
          </a:xfrm>
        </p:spPr>
        <p:txBody>
          <a:bodyPr/>
          <a:lstStyle/>
          <a:p>
            <a:pPr>
              <a:defRPr/>
            </a:pPr>
            <a:r>
              <a:rPr lang="en-GB" dirty="0"/>
              <a:t>Access by candidates – once you </a:t>
            </a:r>
            <a:r>
              <a:rPr lang="en-GB" b="1" dirty="0"/>
              <a:t>officially</a:t>
            </a:r>
            <a:r>
              <a:rPr lang="en-GB" dirty="0"/>
              <a:t> become a candidate:</a:t>
            </a:r>
          </a:p>
          <a:p>
            <a:pPr lvl="1">
              <a:defRPr/>
            </a:pPr>
            <a:r>
              <a:rPr lang="en-GB" dirty="0"/>
              <a:t>earliest, on </a:t>
            </a:r>
            <a:r>
              <a:rPr lang="en-GB" dirty="0">
                <a:solidFill>
                  <a:schemeClr val="tx1">
                    <a:lumMod val="50000"/>
                  </a:schemeClr>
                </a:solidFill>
              </a:rPr>
              <a:t>27 March </a:t>
            </a:r>
            <a:r>
              <a:rPr lang="en-GB" dirty="0"/>
              <a:t>if you, or others declared yourself a candidate</a:t>
            </a:r>
          </a:p>
          <a:p>
            <a:pPr lvl="1">
              <a:defRPr/>
            </a:pPr>
            <a:r>
              <a:rPr lang="en-GB" dirty="0"/>
              <a:t>once you or others have declared yourself a candidate after this date / date you submit your nomination papers</a:t>
            </a:r>
          </a:p>
          <a:p>
            <a:pPr marL="228600" lvl="1" indent="-228600">
              <a:buFontTx/>
              <a:buChar char="•"/>
              <a:defRPr/>
            </a:pPr>
            <a:r>
              <a:rPr lang="en-GB" sz="2400" dirty="0">
                <a:ea typeface="+mn-ea"/>
                <a:cs typeface="+mn-cs"/>
              </a:rPr>
              <a:t>Make </a:t>
            </a:r>
            <a:r>
              <a:rPr lang="en-GB" sz="2400" dirty="0">
                <a:solidFill>
                  <a:srgbClr val="B9005C"/>
                </a:solidFill>
                <a:ea typeface="+mn-ea"/>
                <a:cs typeface="+mn-cs"/>
              </a:rPr>
              <a:t>written</a:t>
            </a:r>
            <a:r>
              <a:rPr lang="en-GB" sz="2400" dirty="0">
                <a:ea typeface="+mn-ea"/>
                <a:cs typeface="+mn-cs"/>
              </a:rPr>
              <a:t> request to the ERO – forms are available from the office / are included in your nomination pack.</a:t>
            </a:r>
          </a:p>
          <a:p>
            <a:pPr marL="0" lvl="1" indent="0">
              <a:buFontTx/>
              <a:buNone/>
              <a:defRPr/>
            </a:pPr>
            <a:endParaRPr lang="en-GB" sz="2400" b="1" dirty="0">
              <a:solidFill>
                <a:schemeClr val="accent6"/>
              </a:solidFill>
            </a:endParaRPr>
          </a:p>
          <a:p>
            <a:pPr marL="228600" lvl="1" indent="-228600">
              <a:buFontTx/>
              <a:buChar char="•"/>
              <a:defRPr/>
            </a:pPr>
            <a:endParaRPr lang="en-GB" sz="2400" dirty="0">
              <a:ea typeface="+mn-ea"/>
              <a:cs typeface="+mn-cs"/>
            </a:endParaRPr>
          </a:p>
          <a:p>
            <a:pPr marL="342900" lvl="1" indent="0">
              <a:buFontTx/>
              <a:buNone/>
              <a:defRPr/>
            </a:pPr>
            <a:endParaRPr lang="en-GB" dirty="0">
              <a:solidFill>
                <a:schemeClr val="accent6"/>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F21E3B50-DAEC-4277-B579-04E88EB3B869}"/>
              </a:ext>
            </a:extLst>
          </p:cNvPr>
          <p:cNvSpPr>
            <a:spLocks noGrp="1" noChangeArrowheads="1"/>
          </p:cNvSpPr>
          <p:nvPr>
            <p:ph type="title"/>
          </p:nvPr>
        </p:nvSpPr>
        <p:spPr/>
        <p:txBody>
          <a:bodyPr/>
          <a:lstStyle/>
          <a:p>
            <a:r>
              <a:rPr lang="en-GB" altLang="en-US"/>
              <a:t>Access to electoral register / absent voting lists</a:t>
            </a:r>
          </a:p>
        </p:txBody>
      </p:sp>
      <p:sp>
        <p:nvSpPr>
          <p:cNvPr id="3" name="Content Placeholder 2">
            <a:extLst>
              <a:ext uri="{FF2B5EF4-FFF2-40B4-BE49-F238E27FC236}">
                <a16:creationId xmlns:a16="http://schemas.microsoft.com/office/drawing/2014/main" id="{9E73B53C-2DA5-4AE6-B3A6-6775933382DC}"/>
              </a:ext>
            </a:extLst>
          </p:cNvPr>
          <p:cNvSpPr>
            <a:spLocks noGrp="1"/>
          </p:cNvSpPr>
          <p:nvPr>
            <p:ph idx="1"/>
          </p:nvPr>
        </p:nvSpPr>
        <p:spPr/>
        <p:txBody>
          <a:bodyPr/>
          <a:lstStyle/>
          <a:p>
            <a:pPr>
              <a:defRPr/>
            </a:pPr>
            <a:r>
              <a:rPr lang="en-GB" dirty="0">
                <a:solidFill>
                  <a:schemeClr val="accent6"/>
                </a:solidFill>
              </a:rPr>
              <a:t>Only use data for permitted purposes</a:t>
            </a:r>
            <a:endParaRPr lang="en-GB" b="1" dirty="0">
              <a:solidFill>
                <a:schemeClr val="accent6"/>
              </a:solidFill>
            </a:endParaRPr>
          </a:p>
          <a:p>
            <a:pPr lvl="1">
              <a:defRPr/>
            </a:pPr>
            <a:r>
              <a:rPr lang="en-GB" dirty="0"/>
              <a:t>to complete the nomination form</a:t>
            </a:r>
          </a:p>
          <a:p>
            <a:pPr lvl="1">
              <a:defRPr/>
            </a:pPr>
            <a:r>
              <a:rPr lang="en-GB" dirty="0"/>
              <a:t>to help you campaign</a:t>
            </a:r>
          </a:p>
          <a:p>
            <a:pPr lvl="1">
              <a:defRPr/>
            </a:pPr>
            <a:r>
              <a:rPr lang="en-GB" dirty="0"/>
              <a:t>to check that donations/loans are permissible</a:t>
            </a:r>
          </a:p>
          <a:p>
            <a:pPr marL="0" lvl="1" indent="0">
              <a:buFontTx/>
              <a:buNone/>
              <a:defRPr/>
            </a:pPr>
            <a:endParaRPr lang="en-GB" sz="2400" b="1" dirty="0">
              <a:solidFill>
                <a:schemeClr val="accent6"/>
              </a:solidFill>
            </a:endParaRPr>
          </a:p>
          <a:p>
            <a:pPr marL="228600" lvl="1" indent="-228600">
              <a:buFontTx/>
              <a:buChar char="•"/>
              <a:defRPr/>
            </a:pPr>
            <a:endParaRPr lang="en-GB" sz="2400" dirty="0">
              <a:ea typeface="+mn-ea"/>
              <a:cs typeface="+mn-cs"/>
            </a:endParaRPr>
          </a:p>
          <a:p>
            <a:pPr marL="342900" lvl="1" indent="0">
              <a:buFontTx/>
              <a:buNone/>
              <a:defRPr/>
            </a:pPr>
            <a:endParaRPr lang="en-GB" dirty="0">
              <a:solidFill>
                <a:schemeClr val="accent6"/>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D4FF59DB-F705-4348-B82A-08E22E468EE8}"/>
              </a:ext>
            </a:extLst>
          </p:cNvPr>
          <p:cNvSpPr>
            <a:spLocks noGrp="1" noChangeArrowheads="1"/>
          </p:cNvSpPr>
          <p:nvPr>
            <p:ph type="title"/>
          </p:nvPr>
        </p:nvSpPr>
        <p:spPr/>
        <p:txBody>
          <a:bodyPr/>
          <a:lstStyle/>
          <a:p>
            <a:r>
              <a:rPr lang="en-GB" altLang="en-US" dirty="0"/>
              <a:t>Registration (1)</a:t>
            </a:r>
          </a:p>
        </p:txBody>
      </p:sp>
      <p:sp>
        <p:nvSpPr>
          <p:cNvPr id="3" name="Content Placeholder 2">
            <a:extLst>
              <a:ext uri="{FF2B5EF4-FFF2-40B4-BE49-F238E27FC236}">
                <a16:creationId xmlns:a16="http://schemas.microsoft.com/office/drawing/2014/main" id="{6DBDF00C-AB99-4220-8D77-AFFF3D887031}"/>
              </a:ext>
            </a:extLst>
          </p:cNvPr>
          <p:cNvSpPr>
            <a:spLocks noGrp="1"/>
          </p:cNvSpPr>
          <p:nvPr>
            <p:ph idx="1"/>
          </p:nvPr>
        </p:nvSpPr>
        <p:spPr/>
        <p:txBody>
          <a:bodyPr/>
          <a:lstStyle/>
          <a:p>
            <a:pPr>
              <a:defRPr/>
            </a:pPr>
            <a:r>
              <a:rPr lang="en-GB" dirty="0"/>
              <a:t>As a candidate you are uniquely placed to encourage people to register to vote. </a:t>
            </a:r>
          </a:p>
          <a:p>
            <a:pPr>
              <a:defRPr/>
            </a:pPr>
            <a:r>
              <a:rPr lang="en-GB" dirty="0"/>
              <a:t>You should encourage people to register as soon as possible.</a:t>
            </a:r>
          </a:p>
          <a:p>
            <a:pPr>
              <a:defRPr/>
            </a:pPr>
            <a:r>
              <a:rPr lang="en-GB" dirty="0"/>
              <a:t>The deadline for applying for the election is </a:t>
            </a:r>
            <a:r>
              <a:rPr lang="en-GB" dirty="0">
                <a:solidFill>
                  <a:srgbClr val="000000"/>
                </a:solidFill>
              </a:rPr>
              <a:t>17 April</a:t>
            </a:r>
          </a:p>
          <a:p>
            <a:pPr>
              <a:defRPr/>
            </a:pPr>
            <a:r>
              <a:rPr lang="en-GB" dirty="0"/>
              <a:t>Individuals can apply to register online at </a:t>
            </a:r>
            <a:r>
              <a:rPr lang="en-GB" b="1" dirty="0"/>
              <a:t>https://www.gov.uk/register-to-vote</a:t>
            </a:r>
            <a:r>
              <a:rPr lang="en-GB" dirty="0"/>
              <a:t>. It only takes a few minutes.</a:t>
            </a:r>
          </a:p>
          <a:p>
            <a:pPr marL="0" indent="0">
              <a:buFontTx/>
              <a:buNone/>
              <a:defRPr/>
            </a:pP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02BCA012-2AFD-4386-8BEA-C7F2619D4EAA}"/>
              </a:ext>
            </a:extLst>
          </p:cNvPr>
          <p:cNvSpPr>
            <a:spLocks noGrp="1" noChangeArrowheads="1"/>
          </p:cNvSpPr>
          <p:nvPr>
            <p:ph type="title"/>
          </p:nvPr>
        </p:nvSpPr>
        <p:spPr>
          <a:xfrm>
            <a:off x="536575" y="1241425"/>
            <a:ext cx="2516188" cy="4267200"/>
          </a:xfrm>
        </p:spPr>
        <p:txBody>
          <a:bodyPr/>
          <a:lstStyle/>
          <a:p>
            <a:r>
              <a:rPr lang="en-GB" altLang="en-US" dirty="0"/>
              <a:t>Registration (2)</a:t>
            </a:r>
          </a:p>
        </p:txBody>
      </p:sp>
      <p:sp>
        <p:nvSpPr>
          <p:cNvPr id="52227" name="Content Placeholder 2">
            <a:extLst>
              <a:ext uri="{FF2B5EF4-FFF2-40B4-BE49-F238E27FC236}">
                <a16:creationId xmlns:a16="http://schemas.microsoft.com/office/drawing/2014/main" id="{2D17D5D0-2B9E-4BC9-9723-27D8714F52A0}"/>
              </a:ext>
            </a:extLst>
          </p:cNvPr>
          <p:cNvSpPr>
            <a:spLocks noGrp="1" noChangeArrowheads="1"/>
          </p:cNvSpPr>
          <p:nvPr>
            <p:ph idx="1"/>
          </p:nvPr>
        </p:nvSpPr>
        <p:spPr/>
        <p:txBody>
          <a:bodyPr/>
          <a:lstStyle/>
          <a:p>
            <a:r>
              <a:rPr lang="en-GB" altLang="en-US"/>
              <a:t>When discussing registering to vote with individuals, you will need to make them aware that they will need to provide:</a:t>
            </a:r>
          </a:p>
          <a:p>
            <a:pPr lvl="1"/>
            <a:r>
              <a:rPr lang="en-GB" altLang="en-US"/>
              <a:t>their National Insurance number</a:t>
            </a:r>
          </a:p>
          <a:p>
            <a:pPr lvl="1"/>
            <a:r>
              <a:rPr lang="en-GB" altLang="en-US"/>
              <a:t>date of birth and address</a:t>
            </a:r>
          </a:p>
          <a:p>
            <a:r>
              <a:rPr lang="en-GB" altLang="en-US"/>
              <a:t>People who do not have / cannot retrieve their National Insurance number can still register, but they may need to provide further information. If so, they will be contacted by the ERO.</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5EF7F413-A842-46DF-B8B4-E3313EBCF5EE}"/>
              </a:ext>
            </a:extLst>
          </p:cNvPr>
          <p:cNvSpPr>
            <a:spLocks noGrp="1" noChangeArrowheads="1"/>
          </p:cNvSpPr>
          <p:nvPr>
            <p:ph type="title"/>
          </p:nvPr>
        </p:nvSpPr>
        <p:spPr/>
        <p:txBody>
          <a:bodyPr/>
          <a:lstStyle/>
          <a:p>
            <a:r>
              <a:rPr lang="en-GB" altLang="en-US" dirty="0"/>
              <a:t>Absent voting</a:t>
            </a:r>
          </a:p>
        </p:txBody>
      </p:sp>
      <p:sp>
        <p:nvSpPr>
          <p:cNvPr id="54275" name="Content Placeholder 2">
            <a:extLst>
              <a:ext uri="{FF2B5EF4-FFF2-40B4-BE49-F238E27FC236}">
                <a16:creationId xmlns:a16="http://schemas.microsoft.com/office/drawing/2014/main" id="{FEF39728-B988-4A54-A63D-23CB9DC2D615}"/>
              </a:ext>
            </a:extLst>
          </p:cNvPr>
          <p:cNvSpPr>
            <a:spLocks noGrp="1" noChangeArrowheads="1"/>
          </p:cNvSpPr>
          <p:nvPr>
            <p:ph idx="1"/>
          </p:nvPr>
        </p:nvSpPr>
        <p:spPr>
          <a:xfrm>
            <a:off x="2971800" y="1819275"/>
            <a:ext cx="5943600" cy="4414838"/>
          </a:xfrm>
        </p:spPr>
        <p:txBody>
          <a:bodyPr/>
          <a:lstStyle/>
          <a:p>
            <a:r>
              <a:rPr lang="en-US" altLang="en-US" dirty="0"/>
              <a:t>When talking to electors about voting by post or proxy, you should make them aware of the relevant deadlines and advise them to apply early. </a:t>
            </a:r>
          </a:p>
          <a:p>
            <a:pPr marL="0" indent="0">
              <a:buNone/>
            </a:pPr>
            <a:endParaRPr lang="en-US" altLang="en-US" dirty="0"/>
          </a:p>
          <a:p>
            <a:r>
              <a:rPr lang="en-GB" altLang="en-US" dirty="0"/>
              <a:t>If you are encouraging people who don’t have a postal (or proxy) vote to apply for one, make sure you explain that they will only qualify for one in time for the elections if they are (or will be) registered in time to vote at the elections.</a:t>
            </a:r>
          </a:p>
          <a:p>
            <a:pPr marL="0" indent="0">
              <a:buNone/>
            </a:pPr>
            <a:endParaRPr lang="en-GB"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4">
            <a:extLst>
              <a:ext uri="{FF2B5EF4-FFF2-40B4-BE49-F238E27FC236}">
                <a16:creationId xmlns:a16="http://schemas.microsoft.com/office/drawing/2014/main" id="{1CE79815-2BC4-46C9-A409-A07EB96A449F}"/>
              </a:ext>
            </a:extLst>
          </p:cNvPr>
          <p:cNvSpPr>
            <a:spLocks noGrp="1" noChangeArrowheads="1"/>
          </p:cNvSpPr>
          <p:nvPr>
            <p:ph type="title"/>
          </p:nvPr>
        </p:nvSpPr>
        <p:spPr/>
        <p:txBody>
          <a:bodyPr/>
          <a:lstStyle/>
          <a:p>
            <a:r>
              <a:rPr lang="en-GB" altLang="en-US" dirty="0"/>
              <a:t>Voter Identification</a:t>
            </a:r>
          </a:p>
        </p:txBody>
      </p:sp>
      <p:sp>
        <p:nvSpPr>
          <p:cNvPr id="56323" name="Content Placeholder 5">
            <a:extLst>
              <a:ext uri="{FF2B5EF4-FFF2-40B4-BE49-F238E27FC236}">
                <a16:creationId xmlns:a16="http://schemas.microsoft.com/office/drawing/2014/main" id="{BC3B1EA0-D9E9-4CAE-AE31-C439CE6F33D3}"/>
              </a:ext>
            </a:extLst>
          </p:cNvPr>
          <p:cNvSpPr>
            <a:spLocks noGrp="1" noChangeArrowheads="1"/>
          </p:cNvSpPr>
          <p:nvPr>
            <p:ph idx="1"/>
          </p:nvPr>
        </p:nvSpPr>
        <p:spPr/>
        <p:txBody>
          <a:bodyPr/>
          <a:lstStyle/>
          <a:p>
            <a:r>
              <a:rPr lang="en-GB" altLang="en-US" dirty="0"/>
              <a:t>Voters in this election will need to provide a form of accepted ORIGINAL photographic ID if they wish to vote in person at a polling station. </a:t>
            </a:r>
          </a:p>
          <a:p>
            <a:r>
              <a:rPr lang="en-GB" altLang="en-US" dirty="0"/>
              <a:t>Voters will be able to present out of date photographic ID so long as the photograph is still a good likeness. </a:t>
            </a:r>
          </a:p>
          <a:p>
            <a:r>
              <a:rPr lang="en-GB" altLang="en-US" dirty="0"/>
              <a:t>If a voter fails to present a form of accepted photographic ID they will not be issued with a ballot paper. </a:t>
            </a:r>
          </a:p>
          <a:p>
            <a:r>
              <a:rPr lang="en-GB" altLang="en-US" dirty="0"/>
              <a:t>This includes those who act as a proxy for another person. </a:t>
            </a:r>
          </a:p>
          <a:p>
            <a:endParaRPr lang="en-GB"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0BD0FECA-2C11-4AFB-B47B-8623A4B6EF8F}"/>
              </a:ext>
            </a:extLst>
          </p:cNvPr>
          <p:cNvSpPr>
            <a:spLocks noGrp="1" noChangeArrowheads="1"/>
          </p:cNvSpPr>
          <p:nvPr>
            <p:ph type="title"/>
          </p:nvPr>
        </p:nvSpPr>
        <p:spPr/>
        <p:txBody>
          <a:bodyPr/>
          <a:lstStyle/>
          <a:p>
            <a:r>
              <a:rPr lang="en-GB" altLang="en-US" dirty="0"/>
              <a:t>Accepted forms of Voter ID</a:t>
            </a:r>
          </a:p>
        </p:txBody>
      </p:sp>
      <p:sp>
        <p:nvSpPr>
          <p:cNvPr id="58371" name="Content Placeholder 2">
            <a:extLst>
              <a:ext uri="{FF2B5EF4-FFF2-40B4-BE49-F238E27FC236}">
                <a16:creationId xmlns:a16="http://schemas.microsoft.com/office/drawing/2014/main" id="{D54F3B39-A915-4D76-847B-4B8FDBFFE69D}"/>
              </a:ext>
            </a:extLst>
          </p:cNvPr>
          <p:cNvSpPr>
            <a:spLocks noGrp="1" noChangeArrowheads="1"/>
          </p:cNvSpPr>
          <p:nvPr>
            <p:ph idx="1"/>
          </p:nvPr>
        </p:nvSpPr>
        <p:spPr/>
        <p:txBody>
          <a:bodyPr/>
          <a:lstStyle/>
          <a:p>
            <a:r>
              <a:rPr lang="en-GB" altLang="en-US" sz="2000" dirty="0"/>
              <a:t>Voters should be encouraged to check whether they have one of the forms of accepted photographic ID well in advance of the election</a:t>
            </a:r>
          </a:p>
          <a:p>
            <a:r>
              <a:rPr lang="en-GB" altLang="en-US" sz="2000" dirty="0"/>
              <a:t>If a voter does not have an accepted form of photographic ID, they can apply for a Voter Authority Certificate either online </a:t>
            </a:r>
            <a:r>
              <a:rPr lang="en-US" sz="2000" dirty="0">
                <a:hlinkClick r:id="rId3"/>
              </a:rPr>
              <a:t>https://www.gov.uk/apply-for-photo-id-voter-authority-certificate</a:t>
            </a:r>
            <a:r>
              <a:rPr lang="en-US" sz="1600" dirty="0"/>
              <a:t> </a:t>
            </a:r>
            <a:r>
              <a:rPr lang="en-GB" altLang="en-US" sz="2000" dirty="0"/>
              <a:t>or using a paper application form. </a:t>
            </a:r>
          </a:p>
          <a:p>
            <a:r>
              <a:rPr lang="en-GB" altLang="en-US" sz="2000" dirty="0"/>
              <a:t>Electors who are registered anonymously must have an Elector’s Document to vote in person</a:t>
            </a:r>
          </a:p>
          <a:p>
            <a:r>
              <a:rPr lang="en-GB" altLang="en-US" sz="2000" dirty="0"/>
              <a:t>Any applications must be received by the ERO by 5pm on the 6th working day before poll.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3">
            <a:extLst>
              <a:ext uri="{FF2B5EF4-FFF2-40B4-BE49-F238E27FC236}">
                <a16:creationId xmlns:a16="http://schemas.microsoft.com/office/drawing/2014/main" id="{370E303E-F0AC-4D6D-9DF9-859AFC7B14A1}"/>
              </a:ext>
            </a:extLst>
          </p:cNvPr>
          <p:cNvSpPr>
            <a:spLocks noGrp="1" noChangeArrowheads="1"/>
          </p:cNvSpPr>
          <p:nvPr>
            <p:ph type="title"/>
          </p:nvPr>
        </p:nvSpPr>
        <p:spPr/>
        <p:txBody>
          <a:bodyPr/>
          <a:lstStyle/>
          <a:p>
            <a:r>
              <a:rPr lang="en-GB" altLang="en-US" dirty="0"/>
              <a:t>Accepted forms of Voter ID (1)</a:t>
            </a:r>
          </a:p>
        </p:txBody>
      </p:sp>
      <p:sp>
        <p:nvSpPr>
          <p:cNvPr id="60419" name="Content Placeholder 1">
            <a:extLst>
              <a:ext uri="{FF2B5EF4-FFF2-40B4-BE49-F238E27FC236}">
                <a16:creationId xmlns:a16="http://schemas.microsoft.com/office/drawing/2014/main" id="{5D66F666-8457-4C46-8444-0CDCA3D2DA88}"/>
              </a:ext>
            </a:extLst>
          </p:cNvPr>
          <p:cNvSpPr>
            <a:spLocks noGrp="1" noChangeArrowheads="1"/>
          </p:cNvSpPr>
          <p:nvPr>
            <p:ph sz="half" idx="1"/>
          </p:nvPr>
        </p:nvSpPr>
        <p:spPr>
          <a:xfrm>
            <a:off x="3006969" y="1828800"/>
            <a:ext cx="2895600" cy="4267200"/>
          </a:xfrm>
        </p:spPr>
        <p:txBody>
          <a:bodyPr/>
          <a:lstStyle/>
          <a:p>
            <a:pPr marL="0" indent="0">
              <a:buNone/>
            </a:pPr>
            <a:r>
              <a:rPr lang="en-GB" altLang="en-US" sz="2400" b="1" dirty="0"/>
              <a:t>International travel </a:t>
            </a:r>
          </a:p>
          <a:p>
            <a:pPr marL="0" indent="0">
              <a:buNone/>
            </a:pPr>
            <a:endParaRPr lang="en-GB" altLang="en-US" sz="2400" dirty="0"/>
          </a:p>
          <a:p>
            <a:pPr marL="0" indent="0">
              <a:buNone/>
            </a:pPr>
            <a:r>
              <a:rPr lang="en-GB" altLang="en-US" sz="2400" dirty="0"/>
              <a:t>Passport (issued by the UK, any of the Channel Islands, the Isle of Man, a British Overseas Territory, an EEA state or a Commonwealth country)</a:t>
            </a:r>
          </a:p>
          <a:p>
            <a:pPr marL="0" indent="0">
              <a:buNone/>
            </a:pPr>
            <a:r>
              <a:rPr lang="en-GB" altLang="en-US" sz="2400" dirty="0"/>
              <a:t>Irish Passport Card </a:t>
            </a:r>
          </a:p>
        </p:txBody>
      </p:sp>
      <p:sp>
        <p:nvSpPr>
          <p:cNvPr id="60420" name="Content Placeholder 2">
            <a:extLst>
              <a:ext uri="{FF2B5EF4-FFF2-40B4-BE49-F238E27FC236}">
                <a16:creationId xmlns:a16="http://schemas.microsoft.com/office/drawing/2014/main" id="{4D386059-6466-4840-896C-14A3D0845BF3}"/>
              </a:ext>
            </a:extLst>
          </p:cNvPr>
          <p:cNvSpPr>
            <a:spLocks noGrp="1" noChangeArrowheads="1"/>
          </p:cNvSpPr>
          <p:nvPr>
            <p:ph sz="half" idx="2"/>
          </p:nvPr>
        </p:nvSpPr>
        <p:spPr/>
        <p:txBody>
          <a:bodyPr/>
          <a:lstStyle/>
          <a:p>
            <a:pPr marL="0" indent="0">
              <a:buNone/>
            </a:pPr>
            <a:r>
              <a:rPr lang="en-GB" altLang="en-US" sz="2400" b="1" dirty="0"/>
              <a:t>Driving and Parking</a:t>
            </a:r>
          </a:p>
          <a:p>
            <a:pPr marL="0" indent="0">
              <a:buNone/>
            </a:pPr>
            <a:endParaRPr lang="en-GB" altLang="en-US" sz="2400" dirty="0"/>
          </a:p>
          <a:p>
            <a:pPr marL="0" indent="0">
              <a:buNone/>
            </a:pPr>
            <a:r>
              <a:rPr lang="en-GB" altLang="en-US" sz="2400" dirty="0"/>
              <a:t>Driving licence (issued by the UK, any of the Channel Islands, the Isle of Man, or an EEA state)</a:t>
            </a:r>
          </a:p>
          <a:p>
            <a:pPr marL="0" indent="0">
              <a:buNone/>
            </a:pPr>
            <a:endParaRPr lang="en-GB" altLang="en-US" sz="2400" dirty="0"/>
          </a:p>
          <a:p>
            <a:pPr marL="0" indent="0">
              <a:buNone/>
            </a:pPr>
            <a:r>
              <a:rPr lang="en-GB" altLang="en-US" sz="2400" dirty="0"/>
              <a:t>A Blue Badge</a:t>
            </a:r>
          </a:p>
          <a:p>
            <a:endParaRPr lang="en-GB"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3">
            <a:extLst>
              <a:ext uri="{FF2B5EF4-FFF2-40B4-BE49-F238E27FC236}">
                <a16:creationId xmlns:a16="http://schemas.microsoft.com/office/drawing/2014/main" id="{370E303E-F0AC-4D6D-9DF9-859AFC7B14A1}"/>
              </a:ext>
            </a:extLst>
          </p:cNvPr>
          <p:cNvSpPr>
            <a:spLocks noGrp="1" noChangeArrowheads="1"/>
          </p:cNvSpPr>
          <p:nvPr>
            <p:ph type="title"/>
          </p:nvPr>
        </p:nvSpPr>
        <p:spPr/>
        <p:txBody>
          <a:bodyPr/>
          <a:lstStyle/>
          <a:p>
            <a:r>
              <a:rPr lang="en-GB" altLang="en-US" dirty="0"/>
              <a:t>Accepted forms of Voter ID (2)</a:t>
            </a:r>
          </a:p>
        </p:txBody>
      </p:sp>
      <p:sp>
        <p:nvSpPr>
          <p:cNvPr id="60419" name="Content Placeholder 1">
            <a:extLst>
              <a:ext uri="{FF2B5EF4-FFF2-40B4-BE49-F238E27FC236}">
                <a16:creationId xmlns:a16="http://schemas.microsoft.com/office/drawing/2014/main" id="{5D66F666-8457-4C46-8444-0CDCA3D2DA88}"/>
              </a:ext>
            </a:extLst>
          </p:cNvPr>
          <p:cNvSpPr>
            <a:spLocks noGrp="1" noChangeArrowheads="1"/>
          </p:cNvSpPr>
          <p:nvPr>
            <p:ph sz="half" idx="1"/>
          </p:nvPr>
        </p:nvSpPr>
        <p:spPr>
          <a:xfrm>
            <a:off x="3010694" y="1828800"/>
            <a:ext cx="2895600" cy="4267200"/>
          </a:xfrm>
        </p:spPr>
        <p:txBody>
          <a:bodyPr/>
          <a:lstStyle/>
          <a:p>
            <a:pPr marL="0" indent="0">
              <a:buNone/>
            </a:pPr>
            <a:r>
              <a:rPr lang="en-GB" altLang="en-US" sz="2400" b="1" dirty="0"/>
              <a:t>Local travel</a:t>
            </a:r>
          </a:p>
          <a:p>
            <a:pPr marL="0" indent="0">
              <a:buNone/>
            </a:pPr>
            <a:endParaRPr lang="en-GB" altLang="en-US" sz="800" dirty="0"/>
          </a:p>
          <a:p>
            <a:pPr marL="0" indent="0">
              <a:buNone/>
            </a:pPr>
            <a:r>
              <a:rPr lang="en-GB" altLang="en-US" sz="2000" dirty="0"/>
              <a:t>Older Person’s bus pass</a:t>
            </a:r>
          </a:p>
          <a:p>
            <a:pPr marL="0" indent="0">
              <a:buNone/>
            </a:pPr>
            <a:r>
              <a:rPr lang="en-GB" altLang="en-US" sz="2000" dirty="0"/>
              <a:t>Disabled Person’s bus pass</a:t>
            </a:r>
          </a:p>
          <a:p>
            <a:pPr marL="0" indent="0">
              <a:buNone/>
            </a:pPr>
            <a:r>
              <a:rPr lang="en-GB" altLang="en-US" sz="2000" dirty="0"/>
              <a:t>Oyster 60+ Card</a:t>
            </a:r>
          </a:p>
          <a:p>
            <a:pPr marL="0" indent="0">
              <a:buNone/>
            </a:pPr>
            <a:r>
              <a:rPr lang="en-GB" altLang="en-US" sz="2000" dirty="0"/>
              <a:t>Freedom pass</a:t>
            </a:r>
          </a:p>
          <a:p>
            <a:pPr marL="0" indent="0">
              <a:buNone/>
            </a:pPr>
            <a:r>
              <a:rPr lang="en-GB" altLang="en-US" sz="2000" dirty="0"/>
              <a:t>Scottish National Entitlement card</a:t>
            </a:r>
          </a:p>
          <a:p>
            <a:pPr marL="0" indent="0">
              <a:buNone/>
            </a:pPr>
            <a:r>
              <a:rPr lang="en-GB" altLang="en-US" sz="2000" dirty="0"/>
              <a:t>60 and Over Welsh Concessionary Travel Card</a:t>
            </a:r>
          </a:p>
        </p:txBody>
      </p:sp>
      <p:sp>
        <p:nvSpPr>
          <p:cNvPr id="60420" name="Content Placeholder 2">
            <a:extLst>
              <a:ext uri="{FF2B5EF4-FFF2-40B4-BE49-F238E27FC236}">
                <a16:creationId xmlns:a16="http://schemas.microsoft.com/office/drawing/2014/main" id="{4D386059-6466-4840-896C-14A3D0845BF3}"/>
              </a:ext>
            </a:extLst>
          </p:cNvPr>
          <p:cNvSpPr>
            <a:spLocks noGrp="1" noChangeArrowheads="1"/>
          </p:cNvSpPr>
          <p:nvPr>
            <p:ph sz="half" idx="2"/>
          </p:nvPr>
        </p:nvSpPr>
        <p:spPr/>
        <p:txBody>
          <a:bodyPr/>
          <a:lstStyle/>
          <a:p>
            <a:pPr marL="0" indent="0">
              <a:buNone/>
            </a:pPr>
            <a:r>
              <a:rPr lang="en-GB" altLang="en-US" sz="2000" dirty="0"/>
              <a:t>Disabled person’s Welsh Concessionary Travel Card</a:t>
            </a:r>
          </a:p>
          <a:p>
            <a:pPr marL="0" indent="0">
              <a:buNone/>
            </a:pPr>
            <a:r>
              <a:rPr lang="en-GB" altLang="en-US" sz="2000" dirty="0"/>
              <a:t>Senior </a:t>
            </a:r>
            <a:r>
              <a:rPr lang="en-GB" altLang="en-US" sz="2000" dirty="0" err="1"/>
              <a:t>SmartPass</a:t>
            </a:r>
            <a:r>
              <a:rPr lang="en-GB" altLang="en-US" sz="2000" dirty="0"/>
              <a:t> issued in NI</a:t>
            </a:r>
          </a:p>
          <a:p>
            <a:pPr marL="0" indent="0">
              <a:buNone/>
            </a:pPr>
            <a:r>
              <a:rPr lang="en-GB" altLang="en-US" sz="2000" dirty="0"/>
              <a:t>Registered Blind </a:t>
            </a:r>
            <a:r>
              <a:rPr lang="en-GB" altLang="en-US" sz="2000" dirty="0" err="1"/>
              <a:t>SmartPass</a:t>
            </a:r>
            <a:r>
              <a:rPr lang="en-GB" altLang="en-US" sz="2000" dirty="0"/>
              <a:t> or Blind Person’s </a:t>
            </a:r>
            <a:r>
              <a:rPr lang="en-GB" altLang="en-US" sz="2000" dirty="0" err="1"/>
              <a:t>SmartPass</a:t>
            </a:r>
            <a:r>
              <a:rPr lang="en-GB" altLang="en-US" sz="2000" dirty="0"/>
              <a:t> issued in NI</a:t>
            </a:r>
          </a:p>
          <a:p>
            <a:pPr marL="0" indent="0">
              <a:buNone/>
            </a:pPr>
            <a:r>
              <a:rPr lang="en-GB" altLang="en-US" sz="2000" dirty="0"/>
              <a:t>War Disablement </a:t>
            </a:r>
            <a:r>
              <a:rPr lang="en-GB" altLang="en-US" sz="2000" dirty="0" err="1"/>
              <a:t>SmartPass</a:t>
            </a:r>
            <a:r>
              <a:rPr lang="en-GB" altLang="en-US" sz="2000" dirty="0"/>
              <a:t> issued in NI</a:t>
            </a:r>
          </a:p>
          <a:p>
            <a:pPr marL="0" indent="0">
              <a:buNone/>
            </a:pPr>
            <a:r>
              <a:rPr lang="en-GB" altLang="en-US" sz="2000" dirty="0"/>
              <a:t>60+ </a:t>
            </a:r>
            <a:r>
              <a:rPr lang="en-GB" altLang="en-US" sz="2000" dirty="0" err="1"/>
              <a:t>SmartPass</a:t>
            </a:r>
            <a:r>
              <a:rPr lang="en-GB" altLang="en-US" sz="2000" dirty="0"/>
              <a:t> issued in NI</a:t>
            </a:r>
          </a:p>
          <a:p>
            <a:pPr marL="0" indent="0">
              <a:buNone/>
            </a:pPr>
            <a:r>
              <a:rPr lang="en-GB" altLang="en-US" sz="2000" dirty="0"/>
              <a:t>Half Fare </a:t>
            </a:r>
            <a:r>
              <a:rPr lang="en-GB" altLang="en-US" sz="2000" dirty="0" err="1"/>
              <a:t>SmartPass</a:t>
            </a:r>
            <a:r>
              <a:rPr lang="en-GB" altLang="en-US" sz="2000" dirty="0"/>
              <a:t> issued in NI</a:t>
            </a:r>
          </a:p>
        </p:txBody>
      </p:sp>
    </p:spTree>
    <p:extLst>
      <p:ext uri="{BB962C8B-B14F-4D97-AF65-F5344CB8AC3E}">
        <p14:creationId xmlns:p14="http://schemas.microsoft.com/office/powerpoint/2010/main" val="1942960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A5C375B-9D4D-4BA8-AA89-138AFD5C5965}"/>
              </a:ext>
            </a:extLst>
          </p:cNvPr>
          <p:cNvSpPr>
            <a:spLocks noGrp="1" noChangeArrowheads="1"/>
          </p:cNvSpPr>
          <p:nvPr>
            <p:ph type="title"/>
          </p:nvPr>
        </p:nvSpPr>
        <p:spPr/>
        <p:txBody>
          <a:bodyPr/>
          <a:lstStyle/>
          <a:p>
            <a:r>
              <a:rPr lang="en-GB" altLang="en-US" dirty="0"/>
              <a:t>Who’s who</a:t>
            </a:r>
          </a:p>
        </p:txBody>
      </p:sp>
      <p:sp>
        <p:nvSpPr>
          <p:cNvPr id="3" name="Content Placeholder 2">
            <a:extLst>
              <a:ext uri="{FF2B5EF4-FFF2-40B4-BE49-F238E27FC236}">
                <a16:creationId xmlns:a16="http://schemas.microsoft.com/office/drawing/2014/main" id="{0BD8780B-413B-44E9-B7E8-6EAF2AE88E2E}"/>
              </a:ext>
            </a:extLst>
          </p:cNvPr>
          <p:cNvSpPr>
            <a:spLocks noGrp="1"/>
          </p:cNvSpPr>
          <p:nvPr>
            <p:ph idx="1"/>
          </p:nvPr>
        </p:nvSpPr>
        <p:spPr>
          <a:xfrm>
            <a:off x="2897188" y="1549400"/>
            <a:ext cx="5943600" cy="4978400"/>
          </a:xfrm>
        </p:spPr>
        <p:txBody>
          <a:bodyPr/>
          <a:lstStyle/>
          <a:p>
            <a:pPr>
              <a:defRPr/>
            </a:pPr>
            <a:r>
              <a:rPr lang="en-GB" dirty="0">
                <a:solidFill>
                  <a:schemeClr val="tx1">
                    <a:lumMod val="50000"/>
                  </a:schemeClr>
                </a:solidFill>
              </a:rPr>
              <a:t>The Returning Officer is the person responsible for running the elections. The Returning Officer is Dave Heywood.</a:t>
            </a:r>
          </a:p>
          <a:p>
            <a:pPr>
              <a:defRPr/>
            </a:pPr>
            <a:r>
              <a:rPr lang="en-GB" dirty="0">
                <a:solidFill>
                  <a:schemeClr val="tx1">
                    <a:lumMod val="50000"/>
                  </a:schemeClr>
                </a:solidFill>
              </a:rPr>
              <a:t>The Electoral Registration Officer  is responsible for maintaining the register of electors and absent voters’ lists. The Electoral Registration Officer is Dave Heywood.</a:t>
            </a:r>
          </a:p>
          <a:p>
            <a:pPr>
              <a:defRPr/>
            </a:pPr>
            <a:r>
              <a:rPr lang="en-GB" dirty="0">
                <a:solidFill>
                  <a:schemeClr val="tx1">
                    <a:lumMod val="50000"/>
                  </a:schemeClr>
                </a:solidFill>
              </a:rPr>
              <a:t>The Deputy Returning Officer is Lorraine Fowkes. </a:t>
            </a:r>
          </a:p>
          <a:p>
            <a:pPr>
              <a:defRPr/>
            </a:pPr>
            <a:r>
              <a:rPr lang="en-GB" dirty="0">
                <a:solidFill>
                  <a:schemeClr val="tx1">
                    <a:lumMod val="50000"/>
                  </a:schemeClr>
                </a:solidFill>
              </a:rPr>
              <a:t>The Elections and Executive Support Manager is Matt Powis. </a:t>
            </a:r>
          </a:p>
          <a:p>
            <a:pPr marL="0" indent="0">
              <a:buFontTx/>
              <a:buNone/>
              <a:defRPr/>
            </a:pP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3">
            <a:extLst>
              <a:ext uri="{FF2B5EF4-FFF2-40B4-BE49-F238E27FC236}">
                <a16:creationId xmlns:a16="http://schemas.microsoft.com/office/drawing/2014/main" id="{370E303E-F0AC-4D6D-9DF9-859AFC7B14A1}"/>
              </a:ext>
            </a:extLst>
          </p:cNvPr>
          <p:cNvSpPr>
            <a:spLocks noGrp="1" noChangeArrowheads="1"/>
          </p:cNvSpPr>
          <p:nvPr>
            <p:ph type="title"/>
          </p:nvPr>
        </p:nvSpPr>
        <p:spPr/>
        <p:txBody>
          <a:bodyPr/>
          <a:lstStyle/>
          <a:p>
            <a:r>
              <a:rPr lang="en-GB" altLang="en-US" dirty="0"/>
              <a:t>Accepted forms of Voter ID (3)</a:t>
            </a:r>
          </a:p>
        </p:txBody>
      </p:sp>
      <p:sp>
        <p:nvSpPr>
          <p:cNvPr id="60419" name="Content Placeholder 1">
            <a:extLst>
              <a:ext uri="{FF2B5EF4-FFF2-40B4-BE49-F238E27FC236}">
                <a16:creationId xmlns:a16="http://schemas.microsoft.com/office/drawing/2014/main" id="{5D66F666-8457-4C46-8444-0CDCA3D2DA88}"/>
              </a:ext>
            </a:extLst>
          </p:cNvPr>
          <p:cNvSpPr>
            <a:spLocks noGrp="1" noChangeArrowheads="1"/>
          </p:cNvSpPr>
          <p:nvPr>
            <p:ph sz="half" idx="1"/>
          </p:nvPr>
        </p:nvSpPr>
        <p:spPr>
          <a:xfrm>
            <a:off x="3010694" y="1828800"/>
            <a:ext cx="2895600" cy="4267200"/>
          </a:xfrm>
        </p:spPr>
        <p:txBody>
          <a:bodyPr/>
          <a:lstStyle/>
          <a:p>
            <a:pPr marL="0" indent="0">
              <a:buNone/>
            </a:pPr>
            <a:r>
              <a:rPr lang="en-GB" altLang="en-US" sz="2200" b="1" dirty="0"/>
              <a:t>Proof of age</a:t>
            </a:r>
          </a:p>
          <a:p>
            <a:pPr marL="0" indent="0">
              <a:buNone/>
            </a:pPr>
            <a:endParaRPr lang="en-GB" altLang="en-US" sz="800" dirty="0"/>
          </a:p>
          <a:p>
            <a:pPr marL="0" indent="0">
              <a:buNone/>
            </a:pPr>
            <a:r>
              <a:rPr lang="en-GB" altLang="en-US" sz="2000" dirty="0"/>
              <a:t>Identity card bearing the Proof of Age Standards Scheme hologram (a PASS card)</a:t>
            </a:r>
          </a:p>
          <a:p>
            <a:pPr marL="0" indent="0">
              <a:buNone/>
            </a:pPr>
            <a:r>
              <a:rPr lang="en-GB" altLang="en-US" sz="2200" b="1" dirty="0"/>
              <a:t>Other Government issued documents</a:t>
            </a:r>
          </a:p>
          <a:p>
            <a:pPr marL="0" indent="0">
              <a:buNone/>
            </a:pPr>
            <a:endParaRPr lang="en-GB" altLang="en-US" sz="800" dirty="0"/>
          </a:p>
          <a:p>
            <a:pPr marL="0" indent="0">
              <a:buNone/>
            </a:pPr>
            <a:r>
              <a:rPr lang="en-GB" altLang="en-US" sz="2000" dirty="0"/>
              <a:t>Biometric immigration document</a:t>
            </a:r>
          </a:p>
          <a:p>
            <a:pPr marL="0" indent="0">
              <a:buNone/>
            </a:pPr>
            <a:endParaRPr lang="en-GB" altLang="en-US" sz="2200" dirty="0"/>
          </a:p>
          <a:p>
            <a:pPr marL="0" indent="0">
              <a:buNone/>
            </a:pPr>
            <a:endParaRPr lang="en-GB" altLang="en-US" sz="2200" dirty="0"/>
          </a:p>
        </p:txBody>
      </p:sp>
      <p:sp>
        <p:nvSpPr>
          <p:cNvPr id="60420" name="Content Placeholder 2">
            <a:extLst>
              <a:ext uri="{FF2B5EF4-FFF2-40B4-BE49-F238E27FC236}">
                <a16:creationId xmlns:a16="http://schemas.microsoft.com/office/drawing/2014/main" id="{4D386059-6466-4840-896C-14A3D0845BF3}"/>
              </a:ext>
            </a:extLst>
          </p:cNvPr>
          <p:cNvSpPr>
            <a:spLocks noGrp="1" noChangeArrowheads="1"/>
          </p:cNvSpPr>
          <p:nvPr>
            <p:ph sz="half" idx="2"/>
          </p:nvPr>
        </p:nvSpPr>
        <p:spPr/>
        <p:txBody>
          <a:bodyPr/>
          <a:lstStyle/>
          <a:p>
            <a:pPr marL="0" indent="0">
              <a:buNone/>
            </a:pPr>
            <a:r>
              <a:rPr lang="en-GB" altLang="en-US" sz="2000" dirty="0"/>
              <a:t>Ministry of Defence Form 90 (Defence Identify Card)</a:t>
            </a:r>
          </a:p>
          <a:p>
            <a:pPr marL="0" indent="0">
              <a:buNone/>
            </a:pPr>
            <a:r>
              <a:rPr lang="en-GB" altLang="en-US" sz="2000" dirty="0"/>
              <a:t>Nationality identity card issued by an EEA state</a:t>
            </a:r>
          </a:p>
          <a:p>
            <a:pPr marL="0" indent="0">
              <a:buNone/>
            </a:pPr>
            <a:r>
              <a:rPr lang="en-GB" altLang="en-US" sz="2000" dirty="0"/>
              <a:t>Electoral Identity Card issued in Northern Ireland</a:t>
            </a:r>
          </a:p>
          <a:p>
            <a:pPr marL="0" indent="0">
              <a:buNone/>
            </a:pPr>
            <a:r>
              <a:rPr lang="en-GB" altLang="en-US" sz="2000" dirty="0"/>
              <a:t>Voter Authority Certificate</a:t>
            </a:r>
          </a:p>
          <a:p>
            <a:pPr marL="0" indent="0">
              <a:buNone/>
            </a:pPr>
            <a:r>
              <a:rPr lang="en-GB" altLang="en-US" sz="2000" dirty="0"/>
              <a:t>Anonymous Elector’s Document</a:t>
            </a:r>
          </a:p>
        </p:txBody>
      </p:sp>
    </p:spTree>
    <p:extLst>
      <p:ext uri="{BB962C8B-B14F-4D97-AF65-F5344CB8AC3E}">
        <p14:creationId xmlns:p14="http://schemas.microsoft.com/office/powerpoint/2010/main" val="18906481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id="{CF0E4705-7D0D-4133-8583-174BEF160BA0}"/>
              </a:ext>
            </a:extLst>
          </p:cNvPr>
          <p:cNvSpPr>
            <a:spLocks noGrp="1" noChangeArrowheads="1"/>
          </p:cNvSpPr>
          <p:nvPr>
            <p:ph type="title"/>
          </p:nvPr>
        </p:nvSpPr>
        <p:spPr/>
        <p:txBody>
          <a:bodyPr/>
          <a:lstStyle/>
          <a:p>
            <a:r>
              <a:rPr lang="en-GB" altLang="en-US"/>
              <a:t>Campaigning dos and don’ts</a:t>
            </a:r>
          </a:p>
        </p:txBody>
      </p:sp>
      <p:sp>
        <p:nvSpPr>
          <p:cNvPr id="62467" name="Content Placeholder 2">
            <a:extLst>
              <a:ext uri="{FF2B5EF4-FFF2-40B4-BE49-F238E27FC236}">
                <a16:creationId xmlns:a16="http://schemas.microsoft.com/office/drawing/2014/main" id="{9C9FC5F9-10F3-42E2-840B-AED723A2CBDC}"/>
              </a:ext>
            </a:extLst>
          </p:cNvPr>
          <p:cNvSpPr>
            <a:spLocks noGrp="1" noChangeArrowheads="1"/>
          </p:cNvSpPr>
          <p:nvPr>
            <p:ph idx="1"/>
          </p:nvPr>
        </p:nvSpPr>
        <p:spPr/>
        <p:txBody>
          <a:bodyPr/>
          <a:lstStyle/>
          <a:p>
            <a:r>
              <a:rPr lang="en-GB" altLang="en-US"/>
              <a:t>Do use imprints on all your campaign material, including websites. </a:t>
            </a:r>
          </a:p>
          <a:p>
            <a:r>
              <a:rPr lang="en-GB" altLang="en-US"/>
              <a:t>Do comply with planning rules relating to advertising hoardings and large banners.</a:t>
            </a:r>
          </a:p>
          <a:p>
            <a:r>
              <a:rPr lang="en-GB" altLang="en-US"/>
              <a:t>Do make sure outdoor posters are removed 2 weeks after the election.</a:t>
            </a:r>
          </a:p>
          <a:p>
            <a:r>
              <a:rPr lang="en-GB" altLang="en-US"/>
              <a:t>Do not produce material that looks like a poll card.</a:t>
            </a:r>
          </a:p>
          <a:p>
            <a:r>
              <a:rPr lang="en-GB" altLang="en-US"/>
              <a:t>Do not pay people to display your adverts (unless they display adverts as part of their normal business).</a:t>
            </a:r>
          </a:p>
          <a:p>
            <a:endParaRPr lang="en-GB" altLang="en-US"/>
          </a:p>
          <a:p>
            <a:endParaRPr lang="en-GB"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B06F82D4-E52D-4F4A-8E24-EB3989246CD2}"/>
              </a:ext>
            </a:extLst>
          </p:cNvPr>
          <p:cNvSpPr>
            <a:spLocks noGrp="1" noChangeArrowheads="1"/>
          </p:cNvSpPr>
          <p:nvPr>
            <p:ph type="title"/>
          </p:nvPr>
        </p:nvSpPr>
        <p:spPr>
          <a:xfrm>
            <a:off x="311150" y="1603375"/>
            <a:ext cx="2516188" cy="4267200"/>
          </a:xfrm>
        </p:spPr>
        <p:txBody>
          <a:bodyPr/>
          <a:lstStyle/>
          <a:p>
            <a:pPr eaLnBrk="1" hangingPunct="1"/>
            <a:r>
              <a:rPr lang="en-GB" altLang="en-US" dirty="0"/>
              <a:t>Code of conduct for campaigners (1)</a:t>
            </a:r>
          </a:p>
        </p:txBody>
      </p:sp>
      <p:sp>
        <p:nvSpPr>
          <p:cNvPr id="17411" name="Rectangle 3">
            <a:extLst>
              <a:ext uri="{FF2B5EF4-FFF2-40B4-BE49-F238E27FC236}">
                <a16:creationId xmlns:a16="http://schemas.microsoft.com/office/drawing/2014/main" id="{968D3B9C-DD76-4227-81F7-102BF19388E7}"/>
              </a:ext>
            </a:extLst>
          </p:cNvPr>
          <p:cNvSpPr>
            <a:spLocks noGrp="1" noChangeArrowheads="1"/>
          </p:cNvSpPr>
          <p:nvPr>
            <p:ph type="body" idx="1"/>
          </p:nvPr>
        </p:nvSpPr>
        <p:spPr>
          <a:xfrm>
            <a:off x="2971800" y="1828800"/>
            <a:ext cx="5943600" cy="4533900"/>
          </a:xfrm>
        </p:spPr>
        <p:txBody>
          <a:bodyPr>
            <a:normAutofit fontScale="92500"/>
          </a:bodyPr>
          <a:lstStyle/>
          <a:p>
            <a:pPr>
              <a:defRPr/>
            </a:pPr>
            <a:r>
              <a:rPr lang="en-GB" sz="1800" dirty="0"/>
              <a:t>Campaigners are an essential element of a healthy democracy, but their activities should not bring into question the integrity of the electoral process. </a:t>
            </a:r>
          </a:p>
          <a:p>
            <a:pPr>
              <a:defRPr/>
            </a:pPr>
            <a:endParaRPr lang="en-GB" sz="900" dirty="0">
              <a:solidFill>
                <a:schemeClr val="accent6"/>
              </a:solidFill>
            </a:endParaRPr>
          </a:p>
          <a:p>
            <a:pPr>
              <a:defRPr/>
            </a:pPr>
            <a:r>
              <a:rPr lang="en-GB" sz="1800" dirty="0">
                <a:solidFill>
                  <a:schemeClr val="tx2"/>
                </a:solidFill>
              </a:rPr>
              <a:t>Electoral registration and absent vote applications</a:t>
            </a:r>
            <a:r>
              <a:rPr lang="en-GB" sz="1800" dirty="0"/>
              <a:t>:</a:t>
            </a:r>
          </a:p>
          <a:p>
            <a:pPr lvl="1">
              <a:defRPr/>
            </a:pPr>
            <a:r>
              <a:rPr lang="en-GB" sz="1600" dirty="0"/>
              <a:t>Ensure forms fully conform to the requirements of electoral law</a:t>
            </a:r>
          </a:p>
          <a:p>
            <a:pPr lvl="1">
              <a:defRPr/>
            </a:pPr>
            <a:r>
              <a:rPr lang="en-GB" sz="1600" dirty="0"/>
              <a:t>Include the ERO’s address for the return of forms</a:t>
            </a:r>
          </a:p>
          <a:p>
            <a:pPr lvl="1">
              <a:defRPr/>
            </a:pPr>
            <a:r>
              <a:rPr lang="en-GB" sz="1600" dirty="0"/>
              <a:t>Ensure unaltered applications are sent to ERO within </a:t>
            </a:r>
            <a:r>
              <a:rPr lang="en-GB" sz="1600" b="1" dirty="0">
                <a:solidFill>
                  <a:schemeClr val="accent2">
                    <a:lumMod val="75000"/>
                  </a:schemeClr>
                </a:solidFill>
              </a:rPr>
              <a:t>two working days</a:t>
            </a:r>
            <a:r>
              <a:rPr lang="en-GB" sz="1600" dirty="0"/>
              <a:t>.</a:t>
            </a:r>
          </a:p>
          <a:p>
            <a:pPr lvl="1">
              <a:defRPr/>
            </a:pPr>
            <a:r>
              <a:rPr lang="en-GB" sz="1600" dirty="0"/>
              <a:t>Make sure electors understand implications of applying for an absent vote.</a:t>
            </a:r>
          </a:p>
          <a:p>
            <a:pPr lvl="1">
              <a:defRPr/>
            </a:pPr>
            <a:r>
              <a:rPr lang="en-GB" sz="1600" dirty="0"/>
              <a:t>Do not encourage postal ballot pack redirection.</a:t>
            </a:r>
          </a:p>
          <a:p>
            <a:pPr lvl="1">
              <a:defRPr/>
            </a:pPr>
            <a:r>
              <a:rPr lang="en-GB" sz="1600" dirty="0"/>
              <a:t>Do not encourage electors to appoint a campaigner as proxy.</a:t>
            </a:r>
          </a:p>
          <a:p>
            <a:pPr marL="342900" lvl="1" indent="0">
              <a:buNone/>
              <a:defRPr/>
            </a:pPr>
            <a:endParaRPr lang="en-GB" sz="900" dirty="0"/>
          </a:p>
          <a:p>
            <a:pPr>
              <a:buFont typeface="Arial" panose="020B0604020202020204" pitchFamily="34" charset="0"/>
              <a:buChar char="•"/>
              <a:defRPr/>
            </a:pPr>
            <a:r>
              <a:rPr lang="en-GB" sz="1800" dirty="0">
                <a:solidFill>
                  <a:srgbClr val="0094C6"/>
                </a:solidFill>
              </a:rPr>
              <a:t>Voter Authority Certificate Applications:</a:t>
            </a:r>
          </a:p>
          <a:p>
            <a:pPr lvl="1">
              <a:defRPr/>
            </a:pPr>
            <a:r>
              <a:rPr lang="en-GB" sz="1600" dirty="0"/>
              <a:t>Should not handle paper based Voter Authority Certificate applications and </a:t>
            </a:r>
            <a:r>
              <a:rPr lang="en-GB" sz="1600"/>
              <a:t>should encourage </a:t>
            </a:r>
            <a:r>
              <a:rPr lang="en-GB" sz="1600" dirty="0"/>
              <a:t>electors to send them directly to the ERO</a:t>
            </a:r>
          </a:p>
          <a:p>
            <a:pPr lvl="1">
              <a:defRPr/>
            </a:pPr>
            <a:endParaRPr lang="en-GB" sz="1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87184D73-E6FC-46F4-B5C4-16F7B1B5556E}"/>
              </a:ext>
            </a:extLst>
          </p:cNvPr>
          <p:cNvSpPr>
            <a:spLocks noGrp="1" noChangeArrowheads="1"/>
          </p:cNvSpPr>
          <p:nvPr>
            <p:ph type="title"/>
          </p:nvPr>
        </p:nvSpPr>
        <p:spPr>
          <a:xfrm>
            <a:off x="239713" y="1955800"/>
            <a:ext cx="2686050" cy="4267200"/>
          </a:xfrm>
        </p:spPr>
        <p:txBody>
          <a:bodyPr/>
          <a:lstStyle/>
          <a:p>
            <a:pPr eaLnBrk="1" hangingPunct="1"/>
            <a:r>
              <a:rPr lang="en-GB" altLang="en-US" dirty="0"/>
              <a:t>Code of conduct for campaigners (2)</a:t>
            </a:r>
          </a:p>
        </p:txBody>
      </p:sp>
      <p:sp>
        <p:nvSpPr>
          <p:cNvPr id="27651" name="Rectangle 3">
            <a:extLst>
              <a:ext uri="{FF2B5EF4-FFF2-40B4-BE49-F238E27FC236}">
                <a16:creationId xmlns:a16="http://schemas.microsoft.com/office/drawing/2014/main" id="{7A57B341-9336-4237-839E-A927005A294F}"/>
              </a:ext>
            </a:extLst>
          </p:cNvPr>
          <p:cNvSpPr>
            <a:spLocks noGrp="1" noChangeArrowheads="1"/>
          </p:cNvSpPr>
          <p:nvPr>
            <p:ph type="body" idx="1"/>
          </p:nvPr>
        </p:nvSpPr>
        <p:spPr>
          <a:xfrm>
            <a:off x="2971800" y="1828800"/>
            <a:ext cx="5943600" cy="4533900"/>
          </a:xfrm>
        </p:spPr>
        <p:txBody>
          <a:bodyPr/>
          <a:lstStyle/>
          <a:p>
            <a:pPr>
              <a:defRPr/>
            </a:pPr>
            <a:endParaRPr lang="en-GB" altLang="en-US" sz="1800" dirty="0">
              <a:solidFill>
                <a:schemeClr val="tx2"/>
              </a:solidFill>
            </a:endParaRPr>
          </a:p>
          <a:p>
            <a:pPr>
              <a:defRPr/>
            </a:pPr>
            <a:r>
              <a:rPr lang="en-GB" altLang="en-US" sz="1800" dirty="0">
                <a:solidFill>
                  <a:schemeClr val="tx2"/>
                </a:solidFill>
              </a:rPr>
              <a:t>Postal ballot packs:</a:t>
            </a:r>
          </a:p>
          <a:p>
            <a:pPr lvl="1">
              <a:defRPr/>
            </a:pPr>
            <a:r>
              <a:rPr lang="en-GB" altLang="en-US" sz="1600" dirty="0"/>
              <a:t>Never touch a postal ballot paper</a:t>
            </a:r>
          </a:p>
          <a:p>
            <a:pPr lvl="1">
              <a:defRPr/>
            </a:pPr>
            <a:r>
              <a:rPr lang="en-GB" altLang="en-US" sz="1600" dirty="0"/>
              <a:t>Never observe electors completing their postal vote.</a:t>
            </a:r>
          </a:p>
          <a:p>
            <a:pPr lvl="1">
              <a:defRPr/>
            </a:pPr>
            <a:r>
              <a:rPr lang="en-GB" altLang="en-US" sz="1600" dirty="0"/>
              <a:t>Never handle or take any completed ballot paper or postal ballot pack from voters</a:t>
            </a:r>
          </a:p>
          <a:p>
            <a:pPr marL="342900" lvl="1" indent="0">
              <a:buFontTx/>
              <a:buNone/>
              <a:defRPr/>
            </a:pPr>
            <a:endParaRPr lang="en-GB" altLang="en-US" sz="1600" dirty="0"/>
          </a:p>
          <a:p>
            <a:pPr>
              <a:defRPr/>
            </a:pPr>
            <a:r>
              <a:rPr lang="en-GB" altLang="en-US" sz="1800" dirty="0">
                <a:solidFill>
                  <a:schemeClr val="tx2"/>
                </a:solidFill>
              </a:rPr>
              <a:t>Campaigning outside polling stations:</a:t>
            </a:r>
          </a:p>
          <a:p>
            <a:pPr lvl="1">
              <a:defRPr/>
            </a:pPr>
            <a:r>
              <a:rPr lang="en-GB" altLang="en-US" sz="1600" dirty="0"/>
              <a:t>You are allowed to put your messages to voters on polling day, including public spaces outside polling places.</a:t>
            </a:r>
          </a:p>
          <a:p>
            <a:pPr lvl="1">
              <a:defRPr/>
            </a:pPr>
            <a:r>
              <a:rPr lang="en-GB" altLang="en-US" sz="1600" dirty="0"/>
              <a:t>Keep access to polling places and the pavements around polling places clear to allow voters to enter.</a:t>
            </a:r>
          </a:p>
        </p:txBody>
      </p:sp>
    </p:spTree>
  </p:cSld>
  <p:clrMapOvr>
    <a:masterClrMapping/>
  </p:clrMapOvr>
  <p:extLst>
    <p:ext uri="{6950BFC3-D8DA-4A85-94F7-54DA5524770B}">
      <p188:commentRel xmlns:p188="http://schemas.microsoft.com/office/powerpoint/2018/8/main" r:id="rId3"/>
    </p:ext>
  </p:extLs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5B9C8914-685E-443C-8D0C-F1E3210CA2A0}"/>
              </a:ext>
            </a:extLst>
          </p:cNvPr>
          <p:cNvSpPr>
            <a:spLocks noGrp="1" noChangeArrowheads="1"/>
          </p:cNvSpPr>
          <p:nvPr>
            <p:ph type="title"/>
          </p:nvPr>
        </p:nvSpPr>
        <p:spPr/>
        <p:txBody>
          <a:bodyPr/>
          <a:lstStyle/>
          <a:p>
            <a:pPr eaLnBrk="1" hangingPunct="1"/>
            <a:r>
              <a:rPr lang="en-GB" altLang="en-US" dirty="0"/>
              <a:t>Polling day</a:t>
            </a:r>
          </a:p>
        </p:txBody>
      </p:sp>
      <p:sp>
        <p:nvSpPr>
          <p:cNvPr id="21507" name="Rectangle 3">
            <a:extLst>
              <a:ext uri="{FF2B5EF4-FFF2-40B4-BE49-F238E27FC236}">
                <a16:creationId xmlns:a16="http://schemas.microsoft.com/office/drawing/2014/main" id="{A9824CA1-0625-4ADD-94C3-3A6556D0756F}"/>
              </a:ext>
            </a:extLst>
          </p:cNvPr>
          <p:cNvSpPr>
            <a:spLocks noGrp="1" noChangeArrowheads="1"/>
          </p:cNvSpPr>
          <p:nvPr>
            <p:ph type="body" idx="1"/>
          </p:nvPr>
        </p:nvSpPr>
        <p:spPr>
          <a:xfrm>
            <a:off x="2624138" y="1828800"/>
            <a:ext cx="6316662" cy="4629150"/>
          </a:xfrm>
        </p:spPr>
        <p:txBody>
          <a:bodyPr/>
          <a:lstStyle/>
          <a:p>
            <a:pPr eaLnBrk="1" hangingPunct="1">
              <a:lnSpc>
                <a:spcPct val="90000"/>
              </a:lnSpc>
              <a:defRPr/>
            </a:pPr>
            <a:r>
              <a:rPr lang="en-GB" sz="2000" dirty="0"/>
              <a:t>Polling stations open from 7am to 10pm</a:t>
            </a:r>
          </a:p>
          <a:p>
            <a:pPr eaLnBrk="1" hangingPunct="1">
              <a:lnSpc>
                <a:spcPct val="90000"/>
              </a:lnSpc>
              <a:defRPr/>
            </a:pPr>
            <a:r>
              <a:rPr lang="en-GB" sz="2000" dirty="0"/>
              <a:t>Office open </a:t>
            </a:r>
            <a:r>
              <a:rPr lang="en-GB" sz="2000" dirty="0">
                <a:solidFill>
                  <a:schemeClr val="tx1">
                    <a:lumMod val="50000"/>
                  </a:schemeClr>
                </a:solidFill>
              </a:rPr>
              <a:t>6.30am to 10pm </a:t>
            </a:r>
            <a:r>
              <a:rPr lang="en-GB" sz="2000" dirty="0"/>
              <a:t>for queries or problems relating to the administration of the election</a:t>
            </a:r>
          </a:p>
          <a:p>
            <a:pPr lvl="1" eaLnBrk="1" hangingPunct="1">
              <a:lnSpc>
                <a:spcPct val="90000"/>
              </a:lnSpc>
              <a:defRPr/>
            </a:pPr>
            <a:r>
              <a:rPr lang="en-GB" sz="2000" dirty="0"/>
              <a:t>for queries relating to election finance issues, contact the Electoral Commission </a:t>
            </a:r>
            <a:r>
              <a:rPr lang="en-GB" sz="2000" i="1" dirty="0"/>
              <a:t>(contact details shown later)</a:t>
            </a:r>
          </a:p>
          <a:p>
            <a:pPr eaLnBrk="1" hangingPunct="1">
              <a:lnSpc>
                <a:spcPct val="90000"/>
              </a:lnSpc>
              <a:defRPr/>
            </a:pPr>
            <a:r>
              <a:rPr lang="en-GB" sz="2000" dirty="0"/>
              <a:t>Voters in the polling station or in a queue outside the polling station at 10 pm can apply for a ballot paper</a:t>
            </a:r>
          </a:p>
          <a:p>
            <a:pPr eaLnBrk="1" hangingPunct="1">
              <a:lnSpc>
                <a:spcPct val="90000"/>
              </a:lnSpc>
              <a:defRPr/>
            </a:pPr>
            <a:r>
              <a:rPr lang="en-GB" sz="2000" dirty="0"/>
              <a:t>Voters in this election will need to present </a:t>
            </a:r>
            <a:r>
              <a:rPr lang="en-GB" sz="2000" b="1" dirty="0"/>
              <a:t>Original</a:t>
            </a:r>
            <a:r>
              <a:rPr lang="en-GB" sz="2000" dirty="0"/>
              <a:t> photographic ID in the polling station</a:t>
            </a:r>
          </a:p>
          <a:p>
            <a:pPr eaLnBrk="1" hangingPunct="1">
              <a:lnSpc>
                <a:spcPct val="90000"/>
              </a:lnSpc>
              <a:defRPr/>
            </a:pPr>
            <a:r>
              <a:rPr lang="en-GB" sz="2000" dirty="0"/>
              <a:t>Postal votes – can be handed into polling stations within wards</a:t>
            </a:r>
            <a:r>
              <a:rPr lang="en-GB" sz="2000" dirty="0">
                <a:solidFill>
                  <a:srgbClr val="FF0000"/>
                </a:solidFill>
              </a:rPr>
              <a:t> </a:t>
            </a:r>
            <a:r>
              <a:rPr lang="en-GB" sz="2000" dirty="0"/>
              <a:t>or delivered to the elections office until 10pm.</a:t>
            </a:r>
          </a:p>
          <a:p>
            <a:pPr eaLnBrk="1" hangingPunct="1">
              <a:lnSpc>
                <a:spcPct val="90000"/>
              </a:lnSpc>
              <a:defRPr/>
            </a:pPr>
            <a:r>
              <a:rPr lang="en-GB" sz="2000" dirty="0"/>
              <a:t>A</a:t>
            </a:r>
            <a:r>
              <a:rPr lang="en-GB" sz="2000" dirty="0">
                <a:solidFill>
                  <a:schemeClr val="accent6"/>
                </a:solidFill>
              </a:rPr>
              <a:t> </a:t>
            </a:r>
            <a:r>
              <a:rPr lang="en-GB" sz="2000" dirty="0"/>
              <a:t>person in a queue at a polling station at 10pm waiting to hand in a postal vote can do so after 10pm.</a:t>
            </a:r>
            <a:endParaRPr lang="en-GB" sz="2000" b="1" dirty="0">
              <a:solidFill>
                <a:schemeClr val="tx2"/>
              </a:solidFill>
            </a:endParaRPr>
          </a:p>
          <a:p>
            <a:pPr eaLnBrk="1" hangingPunct="1">
              <a:lnSpc>
                <a:spcPct val="90000"/>
              </a:lnSpc>
              <a:buFontTx/>
              <a:buNone/>
              <a:defRPr/>
            </a:pPr>
            <a:endParaRPr lang="en-GB" sz="2000" b="1" dirty="0">
              <a:solidFill>
                <a:schemeClr val="tx2"/>
              </a:solidFill>
            </a:endParaRPr>
          </a:p>
        </p:txBody>
      </p:sp>
    </p:spTree>
  </p:cSld>
  <p:clrMapOvr>
    <a:overrideClrMapping bg1="lt1" tx1="dk1" bg2="lt2" tx2="dk2" accent1="accent1" accent2="accent2" accent3="accent3" accent4="accent4" accent5="accent5" accent6="accent6" hlink="hlink" folHlink="folHlink"/>
  </p:clrMapOvr>
  <p:transition advClick="0"/>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82E17182-3DF2-4F59-96B7-BD9B0F410005}"/>
              </a:ext>
            </a:extLst>
          </p:cNvPr>
          <p:cNvSpPr>
            <a:spLocks noGrp="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a:lstStyle/>
          <a:p>
            <a:pPr eaLnBrk="1" hangingPunct="1"/>
            <a:r>
              <a:rPr lang="en-GB" altLang="en-US"/>
              <a:t>Counting of votes</a:t>
            </a:r>
          </a:p>
        </p:txBody>
      </p:sp>
      <p:sp>
        <p:nvSpPr>
          <p:cNvPr id="19459" name="Rectangle 3">
            <a:extLst>
              <a:ext uri="{FF2B5EF4-FFF2-40B4-BE49-F238E27FC236}">
                <a16:creationId xmlns:a16="http://schemas.microsoft.com/office/drawing/2014/main" id="{3BC930A1-8F2F-4A4C-A425-3B8DD636567D}"/>
              </a:ext>
            </a:extLst>
          </p:cNvPr>
          <p:cNvSpPr>
            <a:spLocks noGrp="1" noChangeArrowheads="1"/>
          </p:cNvSpPr>
          <p:nvPr>
            <p:ph type="body" idx="1"/>
          </p:nvPr>
        </p:nvSpPr>
        <p:spPr>
          <a:xfrm>
            <a:off x="2962275" y="1714500"/>
            <a:ext cx="5943600" cy="4848225"/>
          </a:xfrm>
        </p:spPr>
        <p:txBody>
          <a:bodyPr/>
          <a:lstStyle/>
          <a:p>
            <a:pPr marL="342900" indent="-342900" eaLnBrk="1" hangingPunct="1">
              <a:defRPr/>
            </a:pPr>
            <a:r>
              <a:rPr lang="en-GB" sz="2000" dirty="0"/>
              <a:t>Ballot Box receipting will take place from 10.00p.m at Codsall Business Hub on polling day. </a:t>
            </a:r>
          </a:p>
          <a:p>
            <a:pPr marL="342900" indent="-342900" eaLnBrk="1" hangingPunct="1">
              <a:defRPr/>
            </a:pPr>
            <a:endParaRPr lang="en-GB" sz="2000" dirty="0">
              <a:solidFill>
                <a:srgbClr val="003366"/>
              </a:solidFill>
            </a:endParaRPr>
          </a:p>
          <a:p>
            <a:pPr marL="342900" indent="-342900" eaLnBrk="1" hangingPunct="1">
              <a:defRPr/>
            </a:pPr>
            <a:r>
              <a:rPr lang="en-GB" sz="2000" dirty="0">
                <a:solidFill>
                  <a:srgbClr val="003366"/>
                </a:solidFill>
              </a:rPr>
              <a:t>The verification and count will be held at Perton Civic Centre on 5 May.</a:t>
            </a:r>
            <a:endParaRPr lang="en-GB" sz="2000" dirty="0">
              <a:solidFill>
                <a:srgbClr val="FF0000"/>
              </a:solidFill>
            </a:endParaRPr>
          </a:p>
          <a:p>
            <a:pPr marL="342900" indent="-342900" eaLnBrk="1" hangingPunct="1">
              <a:defRPr/>
            </a:pPr>
            <a:endParaRPr lang="en-GB" sz="2000" dirty="0"/>
          </a:p>
          <a:p>
            <a:pPr marL="342900" indent="-342900" eaLnBrk="1" hangingPunct="1">
              <a:defRPr/>
            </a:pPr>
            <a:r>
              <a:rPr lang="en-GB" sz="2000" dirty="0"/>
              <a:t>Count centre will open to candidates agents from 8.30a.m</a:t>
            </a:r>
            <a:endParaRPr lang="en-GB" sz="2000" dirty="0">
              <a:solidFill>
                <a:srgbClr val="FF0000"/>
              </a:solidFill>
            </a:endParaRPr>
          </a:p>
          <a:p>
            <a:pPr marL="0" indent="0" eaLnBrk="1" hangingPunct="1">
              <a:buFontTx/>
              <a:buNone/>
              <a:defRPr/>
            </a:pPr>
            <a:endParaRPr lang="en-GB" sz="2000" dirty="0"/>
          </a:p>
          <a:p>
            <a:pPr marL="342900" lvl="1" indent="-342900" eaLnBrk="1" hangingPunct="1">
              <a:buFontTx/>
              <a:buChar char="•"/>
              <a:defRPr/>
            </a:pPr>
            <a:r>
              <a:rPr lang="en-GB" sz="2000" dirty="0">
                <a:ea typeface="+mn-ea"/>
                <a:cs typeface="+mn-cs"/>
              </a:rPr>
              <a:t>Candidates, election agents, counting agents and one other person appointed by the candidate are entitled to attend. </a:t>
            </a:r>
          </a:p>
        </p:txBody>
      </p:sp>
    </p:spTree>
  </p:cSld>
  <p:clrMapOvr>
    <a:overrideClrMapping bg1="lt1" tx1="dk1" bg2="lt2" tx2="dk2" accent1="accent1" accent2="accent2" accent3="accent3" accent4="accent4" accent5="accent5" accent6="accent6" hlink="hlink" folHlink="folHlink"/>
  </p:clrMapOvr>
  <p:transition advClick="0"/>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3132BE96-24AB-4EFE-B612-8F1AAAE3C7B4}"/>
              </a:ext>
            </a:extLst>
          </p:cNvPr>
          <p:cNvSpPr>
            <a:spLocks noGrp="1" noChangeArrowheads="1"/>
          </p:cNvSpPr>
          <p:nvPr>
            <p:ph type="ctrTitle"/>
          </p:nvPr>
        </p:nvSpPr>
        <p:spPr/>
        <p:txBody>
          <a:bodyPr/>
          <a:lstStyle/>
          <a:p>
            <a:pPr eaLnBrk="1" hangingPunct="1"/>
            <a:r>
              <a:rPr lang="en-GB" altLang="en-US"/>
              <a:t>Spending issues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146F428B-F538-4736-86C0-DA501C6FB45F}"/>
              </a:ext>
            </a:extLst>
          </p:cNvPr>
          <p:cNvSpPr>
            <a:spLocks noGrp="1" noChangeArrowheads="1"/>
          </p:cNvSpPr>
          <p:nvPr>
            <p:ph type="title"/>
          </p:nvPr>
        </p:nvSpPr>
        <p:spPr/>
        <p:txBody>
          <a:bodyPr/>
          <a:lstStyle/>
          <a:p>
            <a:pPr eaLnBrk="1" hangingPunct="1"/>
            <a:r>
              <a:rPr lang="en-GB" altLang="en-US"/>
              <a:t>Candidate spending </a:t>
            </a:r>
          </a:p>
        </p:txBody>
      </p:sp>
      <p:sp>
        <p:nvSpPr>
          <p:cNvPr id="78851" name="Rectangle 3">
            <a:extLst>
              <a:ext uri="{FF2B5EF4-FFF2-40B4-BE49-F238E27FC236}">
                <a16:creationId xmlns:a16="http://schemas.microsoft.com/office/drawing/2014/main" id="{4E891BF5-81CB-422A-B56D-D0E6F6F61991}"/>
              </a:ext>
            </a:extLst>
          </p:cNvPr>
          <p:cNvSpPr>
            <a:spLocks noGrp="1" noChangeArrowheads="1"/>
          </p:cNvSpPr>
          <p:nvPr>
            <p:ph type="body" idx="1"/>
          </p:nvPr>
        </p:nvSpPr>
        <p:spPr>
          <a:xfrm>
            <a:off x="2801938" y="1828800"/>
            <a:ext cx="6113462" cy="4267200"/>
          </a:xfrm>
        </p:spPr>
        <p:txBody>
          <a:bodyPr/>
          <a:lstStyle/>
          <a:p>
            <a:pPr eaLnBrk="1" hangingPunct="1"/>
            <a:r>
              <a:rPr lang="en-GB" altLang="en-US" dirty="0"/>
              <a:t>Defined as certain expenses ‘used for the purposes of the candidate’s election’ during the regulated period.</a:t>
            </a:r>
          </a:p>
          <a:p>
            <a:pPr eaLnBrk="1" hangingPunct="1"/>
            <a:r>
              <a:rPr lang="en-GB" altLang="en-US" dirty="0"/>
              <a:t>Responsibility of </a:t>
            </a:r>
            <a:r>
              <a:rPr lang="en-GB" altLang="en-US" b="1" dirty="0">
                <a:solidFill>
                  <a:schemeClr val="accent2"/>
                </a:solidFill>
              </a:rPr>
              <a:t>election agent </a:t>
            </a:r>
          </a:p>
          <a:p>
            <a:pPr eaLnBrk="1" hangingPunct="1"/>
            <a:r>
              <a:rPr lang="en-GB" altLang="en-US" dirty="0"/>
              <a:t>Limit on expenses:</a:t>
            </a:r>
          </a:p>
          <a:p>
            <a:pPr lvl="1" eaLnBrk="1" hangingPunct="1"/>
            <a:r>
              <a:rPr lang="en-GB" altLang="en-US" dirty="0"/>
              <a:t>£806 + 7 pence per elector in ward/division on register in force on 27 March reduced for joint candidates</a:t>
            </a:r>
          </a:p>
          <a:p>
            <a:pPr eaLnBrk="1" hangingPunct="1"/>
            <a:r>
              <a:rPr lang="en-GB" altLang="en-US" dirty="0"/>
              <a:t>Must get and keep receipts (over £20)</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BC7BA935-819A-4165-800A-F2F23B17DDEA}"/>
              </a:ext>
            </a:extLst>
          </p:cNvPr>
          <p:cNvSpPr>
            <a:spLocks noGrp="1" noChangeArrowheads="1"/>
          </p:cNvSpPr>
          <p:nvPr>
            <p:ph type="title"/>
          </p:nvPr>
        </p:nvSpPr>
        <p:spPr/>
        <p:txBody>
          <a:bodyPr/>
          <a:lstStyle/>
          <a:p>
            <a:pPr eaLnBrk="1" hangingPunct="1"/>
            <a:r>
              <a:rPr lang="en-GB" altLang="en-US"/>
              <a:t>Candidates’ spending returns</a:t>
            </a:r>
          </a:p>
        </p:txBody>
      </p:sp>
      <p:sp>
        <p:nvSpPr>
          <p:cNvPr id="80899" name="Rectangle 3">
            <a:extLst>
              <a:ext uri="{FF2B5EF4-FFF2-40B4-BE49-F238E27FC236}">
                <a16:creationId xmlns:a16="http://schemas.microsoft.com/office/drawing/2014/main" id="{5868B8DA-9953-4840-9980-94B6301F5E21}"/>
              </a:ext>
            </a:extLst>
          </p:cNvPr>
          <p:cNvSpPr>
            <a:spLocks noGrp="1" noChangeArrowheads="1"/>
          </p:cNvSpPr>
          <p:nvPr>
            <p:ph type="body" idx="1"/>
          </p:nvPr>
        </p:nvSpPr>
        <p:spPr/>
        <p:txBody>
          <a:bodyPr/>
          <a:lstStyle/>
          <a:p>
            <a:pPr eaLnBrk="1" hangingPunct="1"/>
            <a:r>
              <a:rPr lang="en-GB" altLang="en-US"/>
              <a:t>Returns due 35 calendar days after result of election </a:t>
            </a:r>
          </a:p>
          <a:p>
            <a:pPr eaLnBrk="1" hangingPunct="1"/>
            <a:r>
              <a:rPr lang="en-GB" altLang="en-US"/>
              <a:t>Returns made public by </a:t>
            </a:r>
            <a:r>
              <a:rPr lang="en-GB" altLang="en-US" b="1">
                <a:solidFill>
                  <a:schemeClr val="accent2"/>
                </a:solidFill>
              </a:rPr>
              <a:t>Returning Officer</a:t>
            </a:r>
          </a:p>
          <a:p>
            <a:pPr eaLnBrk="1" hangingPunct="1"/>
            <a:r>
              <a:rPr lang="en-GB" altLang="en-US"/>
              <a:t>Sample of returns may be reviewed by the </a:t>
            </a:r>
            <a:r>
              <a:rPr lang="en-GB" altLang="en-US" b="1">
                <a:solidFill>
                  <a:schemeClr val="accent2"/>
                </a:solidFill>
              </a:rPr>
              <a:t>Electoral Commission</a:t>
            </a:r>
          </a:p>
          <a:p>
            <a:pPr eaLnBrk="1" hangingPunct="1"/>
            <a:r>
              <a:rPr lang="en-GB" altLang="en-US"/>
              <a:t>Failure to submit a spending return is a criminal offence enforceable by police</a:t>
            </a:r>
          </a:p>
          <a:p>
            <a:pPr eaLnBrk="1" hangingPunct="1"/>
            <a:r>
              <a:rPr lang="en-GB" altLang="en-US"/>
              <a:t>No spending will be reimbursed</a:t>
            </a:r>
          </a:p>
          <a:p>
            <a:pPr eaLnBrk="1" hangingPunct="1"/>
            <a:endParaRPr lang="en-GB" altLang="en-US" sz="28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FC091E60-F597-4948-9D0B-7509B23C937E}"/>
              </a:ext>
            </a:extLst>
          </p:cNvPr>
          <p:cNvSpPr>
            <a:spLocks noGrp="1" noChangeArrowheads="1"/>
          </p:cNvSpPr>
          <p:nvPr>
            <p:ph type="ctrTitle"/>
          </p:nvPr>
        </p:nvSpPr>
        <p:spPr/>
        <p:txBody>
          <a:bodyPr/>
          <a:lstStyle/>
          <a:p>
            <a:pPr eaLnBrk="1" hangingPunct="1"/>
            <a:r>
              <a:rPr lang="en-GB" altLang="en-US"/>
              <a:t>Contacts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a:extLst>
              <a:ext uri="{FF2B5EF4-FFF2-40B4-BE49-F238E27FC236}">
                <a16:creationId xmlns:a16="http://schemas.microsoft.com/office/drawing/2014/main" id="{1DEEC1E9-7CC1-4506-A0DD-F68126E43682}"/>
              </a:ext>
            </a:extLst>
          </p:cNvPr>
          <p:cNvSpPr>
            <a:spLocks noGrp="1" noChangeArrowheads="1"/>
          </p:cNvSpPr>
          <p:nvPr>
            <p:ph type="title"/>
          </p:nvPr>
        </p:nvSpPr>
        <p:spPr/>
        <p:txBody>
          <a:bodyPr/>
          <a:lstStyle/>
          <a:p>
            <a:pPr eaLnBrk="1" hangingPunct="1"/>
            <a:r>
              <a:rPr lang="en-GB" altLang="en-US"/>
              <a:t>Election timetable</a:t>
            </a:r>
            <a:br>
              <a:rPr lang="en-GB" altLang="en-US"/>
            </a:br>
            <a:br>
              <a:rPr lang="en-GB" altLang="en-US"/>
            </a:br>
            <a:endParaRPr lang="en-GB" altLang="en-US"/>
          </a:p>
        </p:txBody>
      </p:sp>
      <p:graphicFrame>
        <p:nvGraphicFramePr>
          <p:cNvPr id="11" name="Group 202">
            <a:extLst>
              <a:ext uri="{FF2B5EF4-FFF2-40B4-BE49-F238E27FC236}">
                <a16:creationId xmlns:a16="http://schemas.microsoft.com/office/drawing/2014/main" id="{287C91D5-77E2-4F9B-B9D9-EEC9CAC50B7D}"/>
              </a:ext>
            </a:extLst>
          </p:cNvPr>
          <p:cNvGraphicFramePr>
            <a:graphicFrameLocks/>
          </p:cNvGraphicFramePr>
          <p:nvPr>
            <p:extLst>
              <p:ext uri="{D42A27DB-BD31-4B8C-83A1-F6EECF244321}">
                <p14:modId xmlns:p14="http://schemas.microsoft.com/office/powerpoint/2010/main" val="1500071632"/>
              </p:ext>
            </p:extLst>
          </p:nvPr>
        </p:nvGraphicFramePr>
        <p:xfrm>
          <a:off x="2463800" y="1747838"/>
          <a:ext cx="6299200" cy="4940707"/>
        </p:xfrm>
        <a:graphic>
          <a:graphicData uri="http://schemas.openxmlformats.org/drawingml/2006/table">
            <a:tbl>
              <a:tblPr firstRow="1"/>
              <a:tblGrid>
                <a:gridCol w="38862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tblGrid>
              <a:tr h="3095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Timetabled process: </a:t>
                      </a:r>
                    </a:p>
                  </a:txBody>
                  <a:tcPr marL="91447" marR="91447"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Deadline</a:t>
                      </a:r>
                    </a:p>
                  </a:txBody>
                  <a:tcPr marL="91447" marR="91447"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62776903"/>
                  </a:ext>
                </a:extLst>
              </a:tr>
              <a:tr h="583762">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600" b="0" i="0" u="none" strike="noStrike" cap="none" normalizeH="0" baseline="0" dirty="0">
                          <a:ln>
                            <a:noFill/>
                          </a:ln>
                          <a:solidFill>
                            <a:schemeClr val="tx1">
                              <a:lumMod val="50000"/>
                            </a:schemeClr>
                          </a:solidFill>
                          <a:effectLst/>
                          <a:latin typeface="Arial" charset="0"/>
                        </a:rPr>
                        <a:t>Publication of Notice of Election and Nominations commence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a:ln>
                          <a:noFill/>
                        </a:ln>
                        <a:solidFill>
                          <a:schemeClr val="tx1">
                            <a:lumMod val="50000"/>
                          </a:schemeClr>
                        </a:solidFill>
                        <a:effectLst/>
                        <a:latin typeface="Arial" charset="0"/>
                      </a:endParaRPr>
                    </a:p>
                  </a:txBody>
                  <a:tcPr marL="91447" marR="91447"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22 March 2023</a:t>
                      </a:r>
                    </a:p>
                  </a:txBody>
                  <a:tcPr marL="91447" marR="91447"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8210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Close of nominations</a:t>
                      </a:r>
                    </a:p>
                  </a:txBody>
                  <a:tcPr marL="91447" marR="91447"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4pm – 4 April 2023</a:t>
                      </a:r>
                      <a:endParaRPr kumimoji="0" lang="en-GB" sz="1600" b="0" i="0" u="none" strike="noStrike" kern="1200" cap="none" normalizeH="0" baseline="0" dirty="0">
                        <a:ln>
                          <a:noFill/>
                        </a:ln>
                        <a:solidFill>
                          <a:schemeClr val="tx1">
                            <a:lumMod val="50000"/>
                          </a:schemeClr>
                        </a:solidFill>
                        <a:effectLst/>
                        <a:latin typeface="Arial" charset="0"/>
                        <a:ea typeface="+mn-ea"/>
                        <a:cs typeface="+mn-cs"/>
                      </a:endParaRPr>
                    </a:p>
                  </a:txBody>
                  <a:tcPr marL="91447" marR="91447"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210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Notification of appointment of election agents</a:t>
                      </a:r>
                    </a:p>
                  </a:txBody>
                  <a:tcPr marL="91447" marR="91447"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4pm – 4 April 2023 </a:t>
                      </a:r>
                    </a:p>
                  </a:txBody>
                  <a:tcPr marL="91447" marR="91447"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210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Publication of statement of persons nominated</a:t>
                      </a:r>
                    </a:p>
                  </a:txBody>
                  <a:tcPr marL="91447" marR="91447"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4pm – 5 April 2023 </a:t>
                      </a:r>
                      <a:endParaRPr kumimoji="0" lang="en-GB" sz="1600" b="0" i="0" u="none" strike="noStrike" kern="1200" cap="none" normalizeH="0" baseline="0" dirty="0">
                        <a:ln>
                          <a:noFill/>
                        </a:ln>
                        <a:solidFill>
                          <a:schemeClr val="tx1">
                            <a:lumMod val="50000"/>
                          </a:schemeClr>
                        </a:solidFill>
                        <a:effectLst/>
                        <a:latin typeface="Arial" charset="0"/>
                        <a:ea typeface="+mn-ea"/>
                        <a:cs typeface="+mn-cs"/>
                      </a:endParaRPr>
                    </a:p>
                  </a:txBody>
                  <a:tcPr marL="91447" marR="91447"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210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Deadline for applications to register to vote</a:t>
                      </a:r>
                    </a:p>
                  </a:txBody>
                  <a:tcPr marL="91447" marR="91447"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Midnight – 17 April 2023</a:t>
                      </a:r>
                    </a:p>
                  </a:txBody>
                  <a:tcPr marL="91447" marR="91447"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230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Deadline for new postal vote applications /changes to existing postal or proxy vote applications</a:t>
                      </a:r>
                    </a:p>
                  </a:txBody>
                  <a:tcPr marL="91447" marR="91447"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5pm –  18 April 2023</a:t>
                      </a:r>
                    </a:p>
                  </a:txBody>
                  <a:tcPr marL="91447" marR="91447"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8210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Publication of notice of poll/situation of polling stations</a:t>
                      </a:r>
                    </a:p>
                  </a:txBody>
                  <a:tcPr marL="91447" marR="91447"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25 April 2023</a:t>
                      </a:r>
                    </a:p>
                  </a:txBody>
                  <a:tcPr marL="91447" marR="91447"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2A7511E2-7C79-4E93-BF89-3DABEB3EF49C}"/>
              </a:ext>
            </a:extLst>
          </p:cNvPr>
          <p:cNvSpPr>
            <a:spLocks noGrp="1" noChangeArrowheads="1"/>
          </p:cNvSpPr>
          <p:nvPr>
            <p:ph type="title"/>
          </p:nvPr>
        </p:nvSpPr>
        <p:spPr/>
        <p:txBody>
          <a:bodyPr/>
          <a:lstStyle/>
          <a:p>
            <a:pPr eaLnBrk="1" hangingPunct="1"/>
            <a:r>
              <a:rPr lang="en-GB" altLang="en-US" dirty="0"/>
              <a:t>Contacts</a:t>
            </a:r>
          </a:p>
        </p:txBody>
      </p:sp>
      <p:sp>
        <p:nvSpPr>
          <p:cNvPr id="23555" name="Rectangle 3">
            <a:extLst>
              <a:ext uri="{FF2B5EF4-FFF2-40B4-BE49-F238E27FC236}">
                <a16:creationId xmlns:a16="http://schemas.microsoft.com/office/drawing/2014/main" id="{552C4273-C3E5-4EB4-8F22-67A463A623A2}"/>
              </a:ext>
            </a:extLst>
          </p:cNvPr>
          <p:cNvSpPr>
            <a:spLocks noGrp="1" noChangeArrowheads="1"/>
          </p:cNvSpPr>
          <p:nvPr>
            <p:ph type="body" idx="1"/>
          </p:nvPr>
        </p:nvSpPr>
        <p:spPr/>
        <p:txBody>
          <a:bodyPr/>
          <a:lstStyle/>
          <a:p>
            <a:pPr marL="0" indent="0" eaLnBrk="1" hangingPunct="1">
              <a:lnSpc>
                <a:spcPct val="90000"/>
              </a:lnSpc>
              <a:buNone/>
              <a:defRPr/>
            </a:pPr>
            <a:r>
              <a:rPr lang="en-GB" sz="2000" dirty="0">
                <a:solidFill>
                  <a:schemeClr val="tx2"/>
                </a:solidFill>
              </a:rPr>
              <a:t>Elections office</a:t>
            </a:r>
            <a:r>
              <a:rPr lang="en-GB" sz="2000" dirty="0"/>
              <a:t> </a:t>
            </a:r>
          </a:p>
          <a:p>
            <a:pPr eaLnBrk="1" hangingPunct="1">
              <a:lnSpc>
                <a:spcPct val="90000"/>
              </a:lnSpc>
              <a:defRPr/>
            </a:pPr>
            <a:r>
              <a:rPr lang="en-GB" sz="2000" dirty="0">
                <a:solidFill>
                  <a:srgbClr val="002060"/>
                </a:solidFill>
              </a:rPr>
              <a:t>01902 696242 </a:t>
            </a:r>
          </a:p>
          <a:p>
            <a:pPr eaLnBrk="1" hangingPunct="1">
              <a:lnSpc>
                <a:spcPct val="90000"/>
              </a:lnSpc>
              <a:defRPr/>
            </a:pPr>
            <a:r>
              <a:rPr lang="en-GB" sz="2000" dirty="0">
                <a:solidFill>
                  <a:srgbClr val="002060"/>
                </a:solidFill>
              </a:rPr>
              <a:t>07976 215 812 </a:t>
            </a:r>
          </a:p>
          <a:p>
            <a:pPr eaLnBrk="1" hangingPunct="1">
              <a:lnSpc>
                <a:spcPct val="90000"/>
              </a:lnSpc>
              <a:defRPr/>
            </a:pPr>
            <a:r>
              <a:rPr lang="en-GB" sz="2000" dirty="0">
                <a:solidFill>
                  <a:srgbClr val="002060"/>
                </a:solidFill>
                <a:hlinkClick r:id="rId3">
                  <a:extLst>
                    <a:ext uri="{A12FA001-AC4F-418D-AE19-62706E023703}">
                      <ahyp:hlinkClr xmlns:ahyp="http://schemas.microsoft.com/office/drawing/2018/hyperlinkcolor" val="tx"/>
                    </a:ext>
                  </a:extLst>
                </a:hlinkClick>
              </a:rPr>
              <a:t>elections@sstaffs.gov.uk</a:t>
            </a:r>
            <a:endParaRPr lang="en-GB" sz="2000" dirty="0">
              <a:solidFill>
                <a:srgbClr val="002060"/>
              </a:solidFill>
            </a:endParaRPr>
          </a:p>
          <a:p>
            <a:pPr eaLnBrk="1" hangingPunct="1">
              <a:lnSpc>
                <a:spcPct val="90000"/>
              </a:lnSpc>
              <a:defRPr/>
            </a:pPr>
            <a:r>
              <a:rPr lang="en-GB" sz="2000" dirty="0">
                <a:solidFill>
                  <a:srgbClr val="002060"/>
                </a:solidFill>
                <a:hlinkClick r:id="rId4">
                  <a:extLst>
                    <a:ext uri="{A12FA001-AC4F-418D-AE19-62706E023703}">
                      <ahyp:hlinkClr xmlns:ahyp="http://schemas.microsoft.com/office/drawing/2018/hyperlinkcolor" val="tx"/>
                    </a:ext>
                  </a:extLst>
                </a:hlinkClick>
              </a:rPr>
              <a:t>https://www.sstaffs.gov.uk/elections</a:t>
            </a:r>
            <a:r>
              <a:rPr lang="en-GB" sz="2000" dirty="0">
                <a:solidFill>
                  <a:srgbClr val="002060"/>
                </a:solidFill>
              </a:rPr>
              <a:t> </a:t>
            </a:r>
          </a:p>
          <a:p>
            <a:pPr eaLnBrk="1" hangingPunct="1">
              <a:lnSpc>
                <a:spcPct val="90000"/>
              </a:lnSpc>
              <a:defRPr/>
            </a:pPr>
            <a:r>
              <a:rPr lang="en-GB" sz="2000" dirty="0">
                <a:solidFill>
                  <a:srgbClr val="002060"/>
                </a:solidFill>
                <a:hlinkClick r:id="rId5"/>
              </a:rPr>
              <a:t>candidates@sstaffs.gov.uk</a:t>
            </a:r>
            <a:r>
              <a:rPr lang="en-GB" sz="2000" dirty="0">
                <a:solidFill>
                  <a:srgbClr val="002060"/>
                </a:solidFill>
              </a:rPr>
              <a:t> – Specific email address for candidates and agents to use. </a:t>
            </a:r>
          </a:p>
          <a:p>
            <a:pPr marL="0" indent="0" eaLnBrk="1" hangingPunct="1">
              <a:lnSpc>
                <a:spcPct val="90000"/>
              </a:lnSpc>
              <a:buNone/>
              <a:defRPr/>
            </a:pPr>
            <a:endParaRPr lang="en-GB" sz="2000" dirty="0"/>
          </a:p>
          <a:p>
            <a:pPr marL="0" indent="0" eaLnBrk="1" hangingPunct="1">
              <a:lnSpc>
                <a:spcPct val="90000"/>
              </a:lnSpc>
              <a:buNone/>
              <a:defRPr/>
            </a:pPr>
            <a:r>
              <a:rPr lang="en-GB" sz="2000" dirty="0">
                <a:solidFill>
                  <a:schemeClr val="tx2"/>
                </a:solidFill>
              </a:rPr>
              <a:t>Electoral Commission contacts </a:t>
            </a:r>
          </a:p>
          <a:p>
            <a:pPr eaLnBrk="1" hangingPunct="1">
              <a:lnSpc>
                <a:spcPct val="90000"/>
              </a:lnSpc>
              <a:defRPr/>
            </a:pPr>
            <a:r>
              <a:rPr lang="en-GB" sz="2000" dirty="0">
                <a:solidFill>
                  <a:srgbClr val="002060"/>
                </a:solidFill>
              </a:rPr>
              <a:t>0333 103 1928</a:t>
            </a:r>
          </a:p>
          <a:p>
            <a:pPr eaLnBrk="1" hangingPunct="1">
              <a:lnSpc>
                <a:spcPct val="90000"/>
              </a:lnSpc>
              <a:defRPr/>
            </a:pPr>
            <a:r>
              <a:rPr lang="en-GB" sz="2000" dirty="0">
                <a:solidFill>
                  <a:srgbClr val="002060"/>
                </a:solidFill>
                <a:hlinkClick r:id="rId6"/>
              </a:rPr>
              <a:t>https://www.electoralcommission.org.uk/</a:t>
            </a:r>
            <a:endParaRPr lang="en-GB" sz="2000" dirty="0">
              <a:solidFill>
                <a:srgbClr val="002060"/>
              </a:solidFill>
            </a:endParaRPr>
          </a:p>
          <a:p>
            <a:pPr eaLnBrk="1" hangingPunct="1">
              <a:lnSpc>
                <a:spcPct val="90000"/>
              </a:lnSpc>
              <a:defRPr/>
            </a:pPr>
            <a:endParaRPr lang="en-GB" sz="2000" dirty="0"/>
          </a:p>
          <a:p>
            <a:pPr marL="0" indent="0" eaLnBrk="1" hangingPunct="1">
              <a:lnSpc>
                <a:spcPct val="90000"/>
              </a:lnSpc>
              <a:buFontTx/>
              <a:buNone/>
              <a:defRPr/>
            </a:pPr>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19003493-BB74-42B6-9ED7-80862477B699}"/>
              </a:ext>
            </a:extLst>
          </p:cNvPr>
          <p:cNvSpPr>
            <a:spLocks noGrp="1" noChangeArrowheads="1"/>
          </p:cNvSpPr>
          <p:nvPr>
            <p:ph type="ctrTitle"/>
          </p:nvPr>
        </p:nvSpPr>
        <p:spPr/>
        <p:txBody>
          <a:bodyPr/>
          <a:lstStyle/>
          <a:p>
            <a:pPr eaLnBrk="1" hangingPunct="1"/>
            <a:r>
              <a:rPr lang="en-GB" altLang="en-US"/>
              <a:t>Questions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14B611CA-572C-4431-BE2A-17805F4937D4}"/>
              </a:ext>
            </a:extLst>
          </p:cNvPr>
          <p:cNvSpPr>
            <a:spLocks noGrp="1" noChangeArrowheads="1"/>
          </p:cNvSpPr>
          <p:nvPr>
            <p:ph type="ctrTitle"/>
          </p:nvPr>
        </p:nvSpPr>
        <p:spPr/>
        <p:txBody>
          <a:bodyPr/>
          <a:lstStyle/>
          <a:p>
            <a:pPr eaLnBrk="1" hangingPunct="1"/>
            <a:r>
              <a:rPr lang="en-GB" altLang="en-US"/>
              <a:t>Thank you</a:t>
            </a:r>
          </a:p>
        </p:txBody>
      </p:sp>
      <p:sp>
        <p:nvSpPr>
          <p:cNvPr id="89091" name="Rectangle 3">
            <a:extLst>
              <a:ext uri="{FF2B5EF4-FFF2-40B4-BE49-F238E27FC236}">
                <a16:creationId xmlns:a16="http://schemas.microsoft.com/office/drawing/2014/main" id="{A13B9ECC-EBEF-4367-84C2-CB3796123FDD}"/>
              </a:ext>
            </a:extLst>
          </p:cNvPr>
          <p:cNvSpPr>
            <a:spLocks noGrp="1" noChangeArrowheads="1"/>
          </p:cNvSpPr>
          <p:nvPr>
            <p:ph type="subTitle" idx="1"/>
          </p:nvPr>
        </p:nvSpPr>
        <p:spPr/>
        <p:txBody>
          <a:bodyPr/>
          <a:lstStyle/>
          <a:p>
            <a:pPr eaLnBrk="1" hangingPunct="1"/>
            <a:r>
              <a:rPr lang="en-GB" altLang="en-US" dirty="0"/>
              <a:t>Please ensure you take your candidate’s pack with you</a:t>
            </a:r>
          </a:p>
          <a:p>
            <a:pPr eaLnBrk="1" hangingPunct="1"/>
            <a:endParaRPr lang="en-GB"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6">
            <a:extLst>
              <a:ext uri="{FF2B5EF4-FFF2-40B4-BE49-F238E27FC236}">
                <a16:creationId xmlns:a16="http://schemas.microsoft.com/office/drawing/2014/main" id="{0CB3EEF3-C5A4-4FD1-9965-C6402313C2C6}"/>
              </a:ext>
            </a:extLst>
          </p:cNvPr>
          <p:cNvSpPr>
            <a:spLocks noGrp="1" noChangeArrowheads="1"/>
          </p:cNvSpPr>
          <p:nvPr>
            <p:ph type="title"/>
          </p:nvPr>
        </p:nvSpPr>
        <p:spPr/>
        <p:txBody>
          <a:bodyPr/>
          <a:lstStyle/>
          <a:p>
            <a:pPr eaLnBrk="1" hangingPunct="1"/>
            <a:r>
              <a:rPr lang="en-GB" altLang="en-US"/>
              <a:t>Election timetable (cont’d)</a:t>
            </a:r>
            <a:br>
              <a:rPr lang="en-GB" altLang="en-US"/>
            </a:br>
            <a:endParaRPr lang="en-GB" altLang="en-US"/>
          </a:p>
        </p:txBody>
      </p:sp>
      <p:graphicFrame>
        <p:nvGraphicFramePr>
          <p:cNvPr id="5" name="Group 77">
            <a:extLst>
              <a:ext uri="{FF2B5EF4-FFF2-40B4-BE49-F238E27FC236}">
                <a16:creationId xmlns:a16="http://schemas.microsoft.com/office/drawing/2014/main" id="{22D512F8-F46B-4B7A-AA10-B873390F8EA3}"/>
              </a:ext>
            </a:extLst>
          </p:cNvPr>
          <p:cNvGraphicFramePr>
            <a:graphicFrameLocks/>
          </p:cNvGraphicFramePr>
          <p:nvPr>
            <p:extLst>
              <p:ext uri="{D42A27DB-BD31-4B8C-83A1-F6EECF244321}">
                <p14:modId xmlns:p14="http://schemas.microsoft.com/office/powerpoint/2010/main" val="371227505"/>
              </p:ext>
            </p:extLst>
          </p:nvPr>
        </p:nvGraphicFramePr>
        <p:xfrm>
          <a:off x="2221442" y="1545168"/>
          <a:ext cx="6134100" cy="5363321"/>
        </p:xfrm>
        <a:graphic>
          <a:graphicData uri="http://schemas.openxmlformats.org/drawingml/2006/table">
            <a:tbl>
              <a:tblPr firstRow="1"/>
              <a:tblGrid>
                <a:gridCol w="3848578">
                  <a:extLst>
                    <a:ext uri="{9D8B030D-6E8A-4147-A177-3AD203B41FA5}">
                      <a16:colId xmlns:a16="http://schemas.microsoft.com/office/drawing/2014/main" val="20000"/>
                    </a:ext>
                  </a:extLst>
                </a:gridCol>
                <a:gridCol w="2285522">
                  <a:extLst>
                    <a:ext uri="{9D8B030D-6E8A-4147-A177-3AD203B41FA5}">
                      <a16:colId xmlns:a16="http://schemas.microsoft.com/office/drawing/2014/main" val="20001"/>
                    </a:ext>
                  </a:extLst>
                </a:gridCol>
              </a:tblGrid>
              <a:tr h="3271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Timetable process:</a:t>
                      </a:r>
                    </a:p>
                  </a:txBody>
                  <a:tcPr marL="91455" marR="91455"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Deadline:</a:t>
                      </a:r>
                    </a:p>
                  </a:txBody>
                  <a:tcPr marL="91455" marR="91455"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34905846"/>
                  </a:ext>
                </a:extLst>
              </a:tr>
              <a:tr h="612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Deadline for applications for new proxy votes</a:t>
                      </a:r>
                    </a:p>
                  </a:txBody>
                  <a:tcPr marL="91455" marR="91455"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5pm – 25 April 2023</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a:ln>
                          <a:noFill/>
                        </a:ln>
                        <a:solidFill>
                          <a:schemeClr val="tx1">
                            <a:lumMod val="50000"/>
                          </a:schemeClr>
                        </a:solidFill>
                        <a:effectLst/>
                        <a:latin typeface="Arial" charset="0"/>
                      </a:endParaRPr>
                    </a:p>
                  </a:txBody>
                  <a:tcPr marL="91455" marR="91455"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1293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600" b="0" i="0" u="none" strike="noStrike" cap="none" normalizeH="0" baseline="0" dirty="0">
                          <a:ln>
                            <a:noFill/>
                          </a:ln>
                          <a:solidFill>
                            <a:schemeClr val="tx1">
                              <a:lumMod val="50000"/>
                            </a:schemeClr>
                          </a:solidFill>
                          <a:effectLst/>
                          <a:latin typeface="Arial" charset="0"/>
                        </a:rPr>
                        <a:t>Deadline for applications for a Voter Authority Certificate or Anonymous Elector’s Document</a:t>
                      </a:r>
                    </a:p>
                  </a:txBody>
                  <a:tcPr marL="91455" marR="91455"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600" b="0" i="0" u="none" strike="noStrike" cap="none" normalizeH="0" baseline="0" dirty="0">
                          <a:ln>
                            <a:noFill/>
                          </a:ln>
                          <a:solidFill>
                            <a:schemeClr val="tx1">
                              <a:lumMod val="50000"/>
                            </a:schemeClr>
                          </a:solidFill>
                          <a:effectLst/>
                          <a:latin typeface="Arial" charset="0"/>
                        </a:rPr>
                        <a:t>5pm – 25 April 2023</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600" b="0" i="0" u="none" strike="noStrike" cap="none" normalizeH="0" baseline="0" dirty="0">
                        <a:ln>
                          <a:noFill/>
                        </a:ln>
                        <a:solidFill>
                          <a:schemeClr val="tx1">
                            <a:lumMod val="50000"/>
                          </a:schemeClr>
                        </a:solidFill>
                        <a:effectLst/>
                        <a:latin typeface="Arial" charset="0"/>
                      </a:endParaRPr>
                    </a:p>
                  </a:txBody>
                  <a:tcPr marL="91455" marR="91455"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79593617"/>
                  </a:ext>
                </a:extLst>
              </a:tr>
              <a:tr h="62106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Appointment of counting and polling agents</a:t>
                      </a:r>
                    </a:p>
                  </a:txBody>
                  <a:tcPr marL="91452" marR="91452"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26 April 2023</a:t>
                      </a:r>
                    </a:p>
                  </a:txBody>
                  <a:tcPr marL="91452" marR="91452"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50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Polling day</a:t>
                      </a:r>
                    </a:p>
                  </a:txBody>
                  <a:tcPr marL="91452" marR="91452"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4 May 2023 – 7am to 10pm</a:t>
                      </a:r>
                    </a:p>
                  </a:txBody>
                  <a:tcPr marL="91452" marR="91452"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91113">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600" b="0" i="0" u="none" strike="noStrike" cap="none" normalizeH="0" baseline="0" dirty="0">
                          <a:ln>
                            <a:noFill/>
                          </a:ln>
                          <a:solidFill>
                            <a:schemeClr val="tx1">
                              <a:lumMod val="50000"/>
                            </a:schemeClr>
                          </a:solidFill>
                          <a:effectLst/>
                          <a:latin typeface="Arial" charset="0"/>
                        </a:rPr>
                        <a:t>Deadline to apply to vote by emergency proxy</a:t>
                      </a:r>
                    </a:p>
                  </a:txBody>
                  <a:tcPr marL="91452" marR="91452"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5pm – polling day</a:t>
                      </a:r>
                    </a:p>
                  </a:txBody>
                  <a:tcPr marL="91452" marR="91452"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50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Replacement for lost/spoilt postal votes ends</a:t>
                      </a:r>
                    </a:p>
                  </a:txBody>
                  <a:tcPr marL="91452" marR="91452"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5pm – polling day</a:t>
                      </a:r>
                    </a:p>
                  </a:txBody>
                  <a:tcPr marL="91452" marR="91452"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650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Alterations to register to correct clerical error</a:t>
                      </a:r>
                    </a:p>
                  </a:txBody>
                  <a:tcPr marL="91452" marR="91452"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9pm – polling day</a:t>
                      </a:r>
                    </a:p>
                  </a:txBody>
                  <a:tcPr marL="91452" marR="91452"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513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Return of election expenses – Parish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District</a:t>
                      </a:r>
                    </a:p>
                  </a:txBody>
                  <a:tcPr marL="91452" marR="91452"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1 June 2023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lumMod val="50000"/>
                            </a:schemeClr>
                          </a:solidFill>
                          <a:effectLst/>
                          <a:latin typeface="Arial" charset="0"/>
                        </a:rPr>
                        <a:t>9 June 2023 </a:t>
                      </a:r>
                    </a:p>
                  </a:txBody>
                  <a:tcPr marL="91452" marR="91452"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319D0D9-EE73-42CD-BE36-8CAE9BE4CEF8}"/>
              </a:ext>
            </a:extLst>
          </p:cNvPr>
          <p:cNvSpPr>
            <a:spLocks noGrp="1" noChangeArrowheads="1"/>
          </p:cNvSpPr>
          <p:nvPr>
            <p:ph type="title"/>
          </p:nvPr>
        </p:nvSpPr>
        <p:spPr/>
        <p:txBody>
          <a:bodyPr/>
          <a:lstStyle/>
          <a:p>
            <a:pPr eaLnBrk="1" hangingPunct="1"/>
            <a:r>
              <a:rPr lang="en-GB" altLang="en-US"/>
              <a:t>Qualifications</a:t>
            </a:r>
          </a:p>
        </p:txBody>
      </p:sp>
      <p:sp>
        <p:nvSpPr>
          <p:cNvPr id="7171" name="Rectangle 3">
            <a:extLst>
              <a:ext uri="{FF2B5EF4-FFF2-40B4-BE49-F238E27FC236}">
                <a16:creationId xmlns:a16="http://schemas.microsoft.com/office/drawing/2014/main" id="{A5021B95-91E0-4878-AAD1-5D05A82F6863}"/>
              </a:ext>
            </a:extLst>
          </p:cNvPr>
          <p:cNvSpPr>
            <a:spLocks noGrp="1" noChangeArrowheads="1"/>
          </p:cNvSpPr>
          <p:nvPr>
            <p:ph type="body" idx="1"/>
          </p:nvPr>
        </p:nvSpPr>
        <p:spPr>
          <a:xfrm>
            <a:off x="2971800" y="1665288"/>
            <a:ext cx="5943600" cy="4267200"/>
          </a:xfrm>
        </p:spPr>
        <p:txBody>
          <a:bodyPr/>
          <a:lstStyle/>
          <a:p>
            <a:pPr eaLnBrk="1" hangingPunct="1">
              <a:defRPr/>
            </a:pPr>
            <a:r>
              <a:rPr lang="en-GB" sz="1800" dirty="0"/>
              <a:t>Candidates must satisfy criteria on the day they are nominated </a:t>
            </a:r>
            <a:r>
              <a:rPr lang="en-GB" sz="1800" dirty="0">
                <a:solidFill>
                  <a:schemeClr val="accent2"/>
                </a:solidFill>
              </a:rPr>
              <a:t>and</a:t>
            </a:r>
            <a:r>
              <a:rPr lang="en-GB" sz="1800" dirty="0"/>
              <a:t> on polling day:</a:t>
            </a:r>
          </a:p>
          <a:p>
            <a:pPr lvl="1" eaLnBrk="1" hangingPunct="1">
              <a:defRPr/>
            </a:pPr>
            <a:r>
              <a:rPr lang="en-GB" sz="1800" dirty="0"/>
              <a:t>be at least 18 years of age</a:t>
            </a:r>
          </a:p>
          <a:p>
            <a:pPr lvl="1" eaLnBrk="1" hangingPunct="1">
              <a:defRPr/>
            </a:pPr>
            <a:r>
              <a:rPr lang="en-GB" sz="1800" dirty="0"/>
              <a:t>be a British, qualifying Commonwealth citizen, or national of an EU member state.</a:t>
            </a:r>
          </a:p>
          <a:p>
            <a:pPr marL="228600" lvl="1" indent="-228600" eaLnBrk="1" hangingPunct="1">
              <a:buFontTx/>
              <a:buChar char="•"/>
              <a:defRPr/>
            </a:pPr>
            <a:r>
              <a:rPr lang="en-GB" sz="1800" dirty="0">
                <a:ea typeface="+mn-ea"/>
                <a:cs typeface="+mn-cs"/>
              </a:rPr>
              <a:t>Also at least one of the following:</a:t>
            </a:r>
          </a:p>
          <a:p>
            <a:pPr lvl="1" eaLnBrk="1" hangingPunct="1">
              <a:defRPr/>
            </a:pPr>
            <a:r>
              <a:rPr lang="en-GB" sz="1800" dirty="0"/>
              <a:t>Registered local government elector for local authority area </a:t>
            </a:r>
          </a:p>
          <a:p>
            <a:pPr lvl="1" eaLnBrk="1" hangingPunct="1">
              <a:defRPr/>
            </a:pPr>
            <a:r>
              <a:rPr lang="en-GB" sz="1800" dirty="0"/>
              <a:t>Occupied as owner or tenant any land or premises in the local authority area during the whole 12 months preceding nomination</a:t>
            </a:r>
          </a:p>
          <a:p>
            <a:pPr lvl="1" eaLnBrk="1" hangingPunct="1">
              <a:defRPr/>
            </a:pPr>
            <a:r>
              <a:rPr lang="en-GB" sz="1800" dirty="0"/>
              <a:t>Principal or only place of work (including unpaid) during last 12 months in local authority area</a:t>
            </a:r>
          </a:p>
          <a:p>
            <a:pPr lvl="1" eaLnBrk="1" hangingPunct="1">
              <a:defRPr/>
            </a:pPr>
            <a:r>
              <a:rPr lang="en-GB" sz="1800" dirty="0"/>
              <a:t>Lived in the local authority area during the last 12 months</a:t>
            </a:r>
          </a:p>
          <a:p>
            <a:pPr lvl="1" eaLnBrk="1" hangingPunct="1">
              <a:defRPr/>
            </a:pPr>
            <a:endParaRPr lang="en-GB"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5E1808C0-2823-4C57-8883-0D64A69043D4}"/>
              </a:ext>
            </a:extLst>
          </p:cNvPr>
          <p:cNvSpPr>
            <a:spLocks noGrp="1" noChangeArrowheads="1"/>
          </p:cNvSpPr>
          <p:nvPr>
            <p:ph type="title"/>
          </p:nvPr>
        </p:nvSpPr>
        <p:spPr/>
        <p:txBody>
          <a:bodyPr/>
          <a:lstStyle/>
          <a:p>
            <a:pPr eaLnBrk="1" hangingPunct="1"/>
            <a:r>
              <a:rPr lang="en-GB" altLang="en-US" sz="2400" dirty="0"/>
              <a:t>Disqualifications (1)</a:t>
            </a:r>
            <a:br>
              <a:rPr lang="en-GB" altLang="en-US" sz="2400" dirty="0"/>
            </a:br>
            <a:endParaRPr lang="en-GB" altLang="en-US" sz="2400" dirty="0"/>
          </a:p>
        </p:txBody>
      </p:sp>
      <p:sp>
        <p:nvSpPr>
          <p:cNvPr id="9219" name="Rectangle 3">
            <a:extLst>
              <a:ext uri="{FF2B5EF4-FFF2-40B4-BE49-F238E27FC236}">
                <a16:creationId xmlns:a16="http://schemas.microsoft.com/office/drawing/2014/main" id="{B7ABC34C-38A2-43AD-ADAE-32F947C5429C}"/>
              </a:ext>
            </a:extLst>
          </p:cNvPr>
          <p:cNvSpPr>
            <a:spLocks noGrp="1" noChangeArrowheads="1"/>
          </p:cNvSpPr>
          <p:nvPr>
            <p:ph type="body" idx="1"/>
          </p:nvPr>
        </p:nvSpPr>
        <p:spPr>
          <a:xfrm>
            <a:off x="2916238" y="1917700"/>
            <a:ext cx="5991225" cy="4500563"/>
          </a:xfrm>
        </p:spPr>
        <p:txBody>
          <a:bodyPr/>
          <a:lstStyle/>
          <a:p>
            <a:pPr marL="0" indent="0" eaLnBrk="1" hangingPunct="1">
              <a:buFontTx/>
              <a:buNone/>
              <a:defRPr/>
            </a:pPr>
            <a:r>
              <a:rPr lang="en-GB" altLang="en-US" sz="2000" dirty="0"/>
              <a:t>A person </a:t>
            </a:r>
            <a:r>
              <a:rPr lang="en-GB" altLang="en-US" sz="2000" b="1" dirty="0"/>
              <a:t>cannot</a:t>
            </a:r>
            <a:r>
              <a:rPr lang="en-GB" altLang="en-US" sz="2000" dirty="0"/>
              <a:t> be a candidate if they:</a:t>
            </a:r>
          </a:p>
          <a:p>
            <a:pPr lvl="1" eaLnBrk="1" hangingPunct="1">
              <a:buFont typeface="Arial" panose="020B0604020202020204" pitchFamily="34" charset="0"/>
              <a:buChar char="•"/>
              <a:defRPr/>
            </a:pPr>
            <a:r>
              <a:rPr lang="en-US" altLang="en-US" sz="2000" dirty="0"/>
              <a:t>are </a:t>
            </a:r>
            <a:r>
              <a:rPr lang="en-US" altLang="en-US" sz="2000" b="1" dirty="0"/>
              <a:t>employed by the local authority</a:t>
            </a:r>
            <a:r>
              <a:rPr lang="en-GB" altLang="en-US" sz="2000" b="1" dirty="0"/>
              <a:t> </a:t>
            </a:r>
            <a:r>
              <a:rPr lang="en-GB" altLang="en-US" sz="2000" dirty="0"/>
              <a:t>or hold a paid office under the authority (including joint boards or committees). Candidates may be ‘employed by the local authority’ if they work at certain schools, fire services, police or health services </a:t>
            </a:r>
          </a:p>
          <a:p>
            <a:pPr lvl="1" eaLnBrk="1" hangingPunct="1">
              <a:buFont typeface="Arial" panose="020B0604020202020204" pitchFamily="34" charset="0"/>
              <a:buChar char="•"/>
              <a:defRPr/>
            </a:pPr>
            <a:r>
              <a:rPr lang="en-GB" altLang="en-US" sz="2000" dirty="0"/>
              <a:t>are subject of a </a:t>
            </a:r>
            <a:r>
              <a:rPr lang="en-GB" altLang="en-US" sz="2000" b="1" dirty="0"/>
              <a:t>Bankruptcy Restrictions Order </a:t>
            </a:r>
            <a:r>
              <a:rPr lang="en-GB" altLang="en-US" sz="2000" dirty="0"/>
              <a:t>(or interim restrictions order)</a:t>
            </a:r>
          </a:p>
          <a:p>
            <a:pPr lvl="1" eaLnBrk="1" hangingPunct="1">
              <a:buFont typeface="Arial" panose="020B0604020202020204" pitchFamily="34" charset="0"/>
              <a:buChar char="•"/>
              <a:defRPr/>
            </a:pPr>
            <a:r>
              <a:rPr lang="en-GB" altLang="en-US" sz="2000" dirty="0"/>
              <a:t>have been sentenced to a term of </a:t>
            </a:r>
            <a:r>
              <a:rPr lang="en-GB" altLang="en-US" sz="2000" b="1" dirty="0"/>
              <a:t>imprisonment </a:t>
            </a:r>
            <a:r>
              <a:rPr lang="en-GB" altLang="en-US" sz="2000" dirty="0"/>
              <a:t>of three months or more (inc. suspended sentence) without option of a fine, during the 5 years before polling day</a:t>
            </a:r>
          </a:p>
          <a:p>
            <a:pPr marL="342900" lvl="1" indent="0" eaLnBrk="1" hangingPunct="1">
              <a:buFontTx/>
              <a:buNone/>
              <a:defRPr/>
            </a:pPr>
            <a:endParaRPr lang="en-GB" altLang="en-US" sz="2000" dirty="0"/>
          </a:p>
          <a:p>
            <a:pPr marL="342900" lvl="1" indent="0" eaLnBrk="1" hangingPunct="1">
              <a:buFontTx/>
              <a:buNone/>
              <a:defRPr/>
            </a:pPr>
            <a:r>
              <a:rPr lang="en-GB" altLang="en-US" sz="2000" dirty="0"/>
              <a:t>Continued on next slide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67F88-92D7-487E-8728-5BD3D736BD45}"/>
              </a:ext>
            </a:extLst>
          </p:cNvPr>
          <p:cNvSpPr>
            <a:spLocks noGrp="1"/>
          </p:cNvSpPr>
          <p:nvPr>
            <p:ph type="title"/>
          </p:nvPr>
        </p:nvSpPr>
        <p:spPr/>
        <p:txBody>
          <a:bodyPr/>
          <a:lstStyle/>
          <a:p>
            <a:r>
              <a:rPr lang="en-GB" sz="2400" dirty="0"/>
              <a:t>Disqualifications (2)</a:t>
            </a:r>
          </a:p>
        </p:txBody>
      </p:sp>
      <p:sp>
        <p:nvSpPr>
          <p:cNvPr id="3" name="Content Placeholder 2">
            <a:extLst>
              <a:ext uri="{FF2B5EF4-FFF2-40B4-BE49-F238E27FC236}">
                <a16:creationId xmlns:a16="http://schemas.microsoft.com/office/drawing/2014/main" id="{C8E3BD6C-6920-4C4D-947A-FD1111ACA194}"/>
              </a:ext>
            </a:extLst>
          </p:cNvPr>
          <p:cNvSpPr>
            <a:spLocks noGrp="1"/>
          </p:cNvSpPr>
          <p:nvPr>
            <p:ph idx="1"/>
          </p:nvPr>
        </p:nvSpPr>
        <p:spPr/>
        <p:txBody>
          <a:bodyPr/>
          <a:lstStyle/>
          <a:p>
            <a:r>
              <a:rPr lang="en-US" dirty="0"/>
              <a:t>are serving a disqualification due to being found guilty of a </a:t>
            </a:r>
            <a:r>
              <a:rPr lang="en-US" b="1" dirty="0"/>
              <a:t>corrupt or illegal practice </a:t>
            </a:r>
            <a:r>
              <a:rPr lang="en-US" dirty="0"/>
              <a:t>by an election court</a:t>
            </a:r>
          </a:p>
          <a:p>
            <a:r>
              <a:rPr lang="en-US" dirty="0"/>
              <a:t>hold a </a:t>
            </a:r>
            <a:r>
              <a:rPr lang="en-US" b="1" dirty="0"/>
              <a:t>politically restricted post</a:t>
            </a:r>
          </a:p>
          <a:p>
            <a:r>
              <a:rPr lang="en-US" dirty="0"/>
              <a:t>are subject to the </a:t>
            </a:r>
            <a:r>
              <a:rPr lang="en-US" b="1" dirty="0"/>
              <a:t>notification requirement of or under Part 2 of the Sexual Offences Act 2003</a:t>
            </a:r>
          </a:p>
          <a:p>
            <a:endParaRPr lang="en-GB" dirty="0"/>
          </a:p>
        </p:txBody>
      </p:sp>
    </p:spTree>
    <p:extLst>
      <p:ext uri="{BB962C8B-B14F-4D97-AF65-F5344CB8AC3E}">
        <p14:creationId xmlns:p14="http://schemas.microsoft.com/office/powerpoint/2010/main" val="477601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5FEEFE13-BACD-432D-95B4-B49FA27D00F6}"/>
              </a:ext>
            </a:extLst>
          </p:cNvPr>
          <p:cNvSpPr>
            <a:spLocks noGrp="1" noChangeArrowheads="1"/>
          </p:cNvSpPr>
          <p:nvPr>
            <p:ph type="title"/>
          </p:nvPr>
        </p:nvSpPr>
        <p:spPr/>
        <p:txBody>
          <a:bodyPr/>
          <a:lstStyle/>
          <a:p>
            <a:r>
              <a:rPr lang="en-GB" altLang="en-US" dirty="0"/>
              <a:t>Submitting nomination papers (1)</a:t>
            </a:r>
          </a:p>
        </p:txBody>
      </p:sp>
      <p:sp>
        <p:nvSpPr>
          <p:cNvPr id="19459" name="Content Placeholder 2">
            <a:extLst>
              <a:ext uri="{FF2B5EF4-FFF2-40B4-BE49-F238E27FC236}">
                <a16:creationId xmlns:a16="http://schemas.microsoft.com/office/drawing/2014/main" id="{5238C8F9-74C0-4246-A68F-34AA9AE9968C}"/>
              </a:ext>
            </a:extLst>
          </p:cNvPr>
          <p:cNvSpPr>
            <a:spLocks noGrp="1"/>
          </p:cNvSpPr>
          <p:nvPr>
            <p:ph idx="1"/>
          </p:nvPr>
        </p:nvSpPr>
        <p:spPr/>
        <p:txBody>
          <a:bodyPr/>
          <a:lstStyle/>
          <a:p>
            <a:pPr>
              <a:defRPr/>
            </a:pPr>
            <a:r>
              <a:rPr lang="en-GB" altLang="en-US" dirty="0">
                <a:solidFill>
                  <a:schemeClr val="tx1">
                    <a:lumMod val="75000"/>
                  </a:schemeClr>
                </a:solidFill>
              </a:rPr>
              <a:t>The documents that must be submitted by all candidates by 4pm, 4 April are –</a:t>
            </a:r>
          </a:p>
          <a:p>
            <a:pPr lvl="1">
              <a:defRPr/>
            </a:pPr>
            <a:r>
              <a:rPr lang="en-GB" altLang="en-US" dirty="0">
                <a:solidFill>
                  <a:schemeClr val="tx1">
                    <a:lumMod val="75000"/>
                  </a:schemeClr>
                </a:solidFill>
              </a:rPr>
              <a:t>the nomination form</a:t>
            </a:r>
          </a:p>
          <a:p>
            <a:pPr lvl="1">
              <a:defRPr/>
            </a:pPr>
            <a:r>
              <a:rPr lang="en-GB" altLang="en-US" dirty="0">
                <a:solidFill>
                  <a:schemeClr val="tx1">
                    <a:lumMod val="75000"/>
                  </a:schemeClr>
                </a:solidFill>
              </a:rPr>
              <a:t>their home address form </a:t>
            </a:r>
          </a:p>
          <a:p>
            <a:pPr lvl="1">
              <a:defRPr/>
            </a:pPr>
            <a:r>
              <a:rPr lang="en-GB" altLang="en-US" dirty="0">
                <a:solidFill>
                  <a:schemeClr val="tx1">
                    <a:lumMod val="75000"/>
                  </a:schemeClr>
                </a:solidFill>
              </a:rPr>
              <a:t>t</a:t>
            </a:r>
            <a:r>
              <a:rPr lang="en-GB" altLang="en-US" dirty="0"/>
              <a:t>he consent to nomination</a:t>
            </a:r>
          </a:p>
          <a:p>
            <a:pPr>
              <a:defRPr/>
            </a:pPr>
            <a:r>
              <a:rPr lang="en-GB" altLang="en-US" dirty="0"/>
              <a:t>Party candidates will also need to submit, by 4pm – 4 April </a:t>
            </a:r>
            <a:endParaRPr lang="en-GB" altLang="en-US" dirty="0">
              <a:solidFill>
                <a:srgbClr val="FF0000"/>
              </a:solidFill>
            </a:endParaRPr>
          </a:p>
          <a:p>
            <a:pPr lvl="1">
              <a:defRPr/>
            </a:pPr>
            <a:r>
              <a:rPr lang="en-GB" altLang="en-US" dirty="0"/>
              <a:t>A certificate authorising the use of a party name/ registered description on the ballot paper </a:t>
            </a:r>
          </a:p>
          <a:p>
            <a:pPr lvl="1">
              <a:defRPr/>
            </a:pPr>
            <a:r>
              <a:rPr lang="en-GB" altLang="en-US" dirty="0"/>
              <a:t>A written request to use one of the party’s emblems on the ballot paper (optional)</a:t>
            </a:r>
          </a:p>
        </p:txBody>
      </p:sp>
    </p:spTree>
  </p:cSld>
  <p:clrMapOvr>
    <a:masterClrMapping/>
  </p:clrMapOvr>
</p:sld>
</file>

<file path=ppt/theme/theme1.xml><?xml version="1.0" encoding="utf-8"?>
<a:theme xmlns:a="http://schemas.openxmlformats.org/drawingml/2006/main" name="EC_Powerpoint">
  <a:themeElements>
    <a:clrScheme name="EC_Powerpoint 2">
      <a:dk1>
        <a:srgbClr val="003366"/>
      </a:dk1>
      <a:lt1>
        <a:srgbClr val="FFFFFF"/>
      </a:lt1>
      <a:dk2>
        <a:srgbClr val="0099CC"/>
      </a:dk2>
      <a:lt2>
        <a:srgbClr val="CCCCCC"/>
      </a:lt2>
      <a:accent1>
        <a:srgbClr val="0099CC"/>
      </a:accent1>
      <a:accent2>
        <a:srgbClr val="CC0066"/>
      </a:accent2>
      <a:accent3>
        <a:srgbClr val="FFFFFF"/>
      </a:accent3>
      <a:accent4>
        <a:srgbClr val="002A56"/>
      </a:accent4>
      <a:accent5>
        <a:srgbClr val="AACAE2"/>
      </a:accent5>
      <a:accent6>
        <a:srgbClr val="B9005C"/>
      </a:accent6>
      <a:hlink>
        <a:srgbClr val="333333"/>
      </a:hlink>
      <a:folHlink>
        <a:srgbClr val="0099CC"/>
      </a:folHlink>
    </a:clrScheme>
    <a:fontScheme name="EC_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EC_Powerpoint 1">
        <a:dk1>
          <a:srgbClr val="CCCCCC"/>
        </a:dk1>
        <a:lt1>
          <a:srgbClr val="FFFFFF"/>
        </a:lt1>
        <a:dk2>
          <a:srgbClr val="003366"/>
        </a:dk2>
        <a:lt2>
          <a:srgbClr val="0099CC"/>
        </a:lt2>
        <a:accent1>
          <a:srgbClr val="0099CC"/>
        </a:accent1>
        <a:accent2>
          <a:srgbClr val="CC0066"/>
        </a:accent2>
        <a:accent3>
          <a:srgbClr val="AAADB8"/>
        </a:accent3>
        <a:accent4>
          <a:srgbClr val="DADADA"/>
        </a:accent4>
        <a:accent5>
          <a:srgbClr val="AACAE2"/>
        </a:accent5>
        <a:accent6>
          <a:srgbClr val="B9005C"/>
        </a:accent6>
        <a:hlink>
          <a:srgbClr val="333333"/>
        </a:hlink>
        <a:folHlink>
          <a:srgbClr val="0099CC"/>
        </a:folHlink>
      </a:clrScheme>
      <a:clrMap bg1="dk2" tx1="lt1" bg2="dk1" tx2="lt2" accent1="accent1" accent2="accent2" accent3="accent3" accent4="accent4" accent5="accent5" accent6="accent6" hlink="hlink" folHlink="folHlink"/>
    </a:extraClrScheme>
    <a:extraClrScheme>
      <a:clrScheme name="EC_Powerpoint 2">
        <a:dk1>
          <a:srgbClr val="003366"/>
        </a:dk1>
        <a:lt1>
          <a:srgbClr val="FFFFFF"/>
        </a:lt1>
        <a:dk2>
          <a:srgbClr val="0099CC"/>
        </a:dk2>
        <a:lt2>
          <a:srgbClr val="CCCCCC"/>
        </a:lt2>
        <a:accent1>
          <a:srgbClr val="0099CC"/>
        </a:accent1>
        <a:accent2>
          <a:srgbClr val="CC0066"/>
        </a:accent2>
        <a:accent3>
          <a:srgbClr val="FFFFFF"/>
        </a:accent3>
        <a:accent4>
          <a:srgbClr val="002A56"/>
        </a:accent4>
        <a:accent5>
          <a:srgbClr val="AACAE2"/>
        </a:accent5>
        <a:accent6>
          <a:srgbClr val="B9005C"/>
        </a:accent6>
        <a:hlink>
          <a:srgbClr val="333333"/>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C_Powerpoint 1">
    <a:dk1>
      <a:srgbClr val="CCCCCC"/>
    </a:dk1>
    <a:lt1>
      <a:srgbClr val="FFFFFF"/>
    </a:lt1>
    <a:dk2>
      <a:srgbClr val="003366"/>
    </a:dk2>
    <a:lt2>
      <a:srgbClr val="0099CC"/>
    </a:lt2>
    <a:accent1>
      <a:srgbClr val="0099CC"/>
    </a:accent1>
    <a:accent2>
      <a:srgbClr val="CC0066"/>
    </a:accent2>
    <a:accent3>
      <a:srgbClr val="AAADB8"/>
    </a:accent3>
    <a:accent4>
      <a:srgbClr val="DADADA"/>
    </a:accent4>
    <a:accent5>
      <a:srgbClr val="AACAE2"/>
    </a:accent5>
    <a:accent6>
      <a:srgbClr val="B9005C"/>
    </a:accent6>
    <a:hlink>
      <a:srgbClr val="333333"/>
    </a:hlink>
    <a:folHlink>
      <a:srgbClr val="0099CC"/>
    </a:folHlink>
  </a:clrScheme>
</a:themeOverride>
</file>

<file path=ppt/theme/themeOverride2.xml><?xml version="1.0" encoding="utf-8"?>
<a:themeOverride xmlns:a="http://schemas.openxmlformats.org/drawingml/2006/main">
  <a:clrScheme name="EC_Powerpoint 2">
    <a:dk1>
      <a:srgbClr val="003366"/>
    </a:dk1>
    <a:lt1>
      <a:srgbClr val="FFFFFF"/>
    </a:lt1>
    <a:dk2>
      <a:srgbClr val="0099CC"/>
    </a:dk2>
    <a:lt2>
      <a:srgbClr val="CCCCCC"/>
    </a:lt2>
    <a:accent1>
      <a:srgbClr val="0099CC"/>
    </a:accent1>
    <a:accent2>
      <a:srgbClr val="CC0066"/>
    </a:accent2>
    <a:accent3>
      <a:srgbClr val="FFFFFF"/>
    </a:accent3>
    <a:accent4>
      <a:srgbClr val="002A56"/>
    </a:accent4>
    <a:accent5>
      <a:srgbClr val="AACAE2"/>
    </a:accent5>
    <a:accent6>
      <a:srgbClr val="B9005C"/>
    </a:accent6>
    <a:hlink>
      <a:srgbClr val="333333"/>
    </a:hlink>
    <a:folHlink>
      <a:srgbClr val="0099CC"/>
    </a:folHlink>
  </a:clrScheme>
</a:themeOverride>
</file>

<file path=ppt/theme/themeOverride3.xml><?xml version="1.0" encoding="utf-8"?>
<a:themeOverride xmlns:a="http://schemas.openxmlformats.org/drawingml/2006/main">
  <a:clrScheme name="EC_Powerpoint 2">
    <a:dk1>
      <a:srgbClr val="003366"/>
    </a:dk1>
    <a:lt1>
      <a:srgbClr val="FFFFFF"/>
    </a:lt1>
    <a:dk2>
      <a:srgbClr val="0099CC"/>
    </a:dk2>
    <a:lt2>
      <a:srgbClr val="CCCCCC"/>
    </a:lt2>
    <a:accent1>
      <a:srgbClr val="0099CC"/>
    </a:accent1>
    <a:accent2>
      <a:srgbClr val="CC0066"/>
    </a:accent2>
    <a:accent3>
      <a:srgbClr val="FFFFFF"/>
    </a:accent3>
    <a:accent4>
      <a:srgbClr val="002A56"/>
    </a:accent4>
    <a:accent5>
      <a:srgbClr val="AACAE2"/>
    </a:accent5>
    <a:accent6>
      <a:srgbClr val="B9005C"/>
    </a:accent6>
    <a:hlink>
      <a:srgbClr val="333333"/>
    </a:hlink>
    <a:folHlink>
      <a:srgbClr val="0099CC"/>
    </a:folHlink>
  </a:clrScheme>
</a:themeOverride>
</file>

<file path=ppt/theme/themeOverride4.xml><?xml version="1.0" encoding="utf-8"?>
<a:themeOverride xmlns:a="http://schemas.openxmlformats.org/drawingml/2006/main">
  <a:clrScheme name="EC_Powerpoint 2">
    <a:dk1>
      <a:srgbClr val="003366"/>
    </a:dk1>
    <a:lt1>
      <a:srgbClr val="FFFFFF"/>
    </a:lt1>
    <a:dk2>
      <a:srgbClr val="0099CC"/>
    </a:dk2>
    <a:lt2>
      <a:srgbClr val="CCCCCC"/>
    </a:lt2>
    <a:accent1>
      <a:srgbClr val="0099CC"/>
    </a:accent1>
    <a:accent2>
      <a:srgbClr val="CC0066"/>
    </a:accent2>
    <a:accent3>
      <a:srgbClr val="FFFFFF"/>
    </a:accent3>
    <a:accent4>
      <a:srgbClr val="002A56"/>
    </a:accent4>
    <a:accent5>
      <a:srgbClr val="AACAE2"/>
    </a:accent5>
    <a:accent6>
      <a:srgbClr val="B9005C"/>
    </a:accent6>
    <a:hlink>
      <a:srgbClr val="333333"/>
    </a:hlink>
    <a:folHlink>
      <a:srgbClr val="0099CC"/>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b78556a5ab004a83993a9660bce6152c xmlns="0b644c8d-8442-43d3-b70d-a766ab8538c3">
      <Terms xmlns="http://schemas.microsoft.com/office/infopath/2007/PartnerControls">
        <TermInfo xmlns="http://schemas.microsoft.com/office/infopath/2007/PartnerControls">
          <TermName xmlns="http://schemas.microsoft.com/office/infopath/2007/PartnerControls">All staff</TermName>
          <TermId xmlns="http://schemas.microsoft.com/office/infopath/2007/PartnerControls">1a1e0e6e-8d96-4235-ac5f-9f1dcc3600b0</TermId>
        </TermInfo>
      </Terms>
    </b78556a5ab004a83993a9660bce6152c>
    <Retention xmlns="0b644c8d-8442-43d3-b70d-a766ab8538c3">7 years</Retention>
    <nc1286104a3a4088847700fe2f03ac10 xmlns="c0973202-7c92-449b-a95a-8ec26691ea65">
      <Terms xmlns="http://schemas.microsoft.com/office/infopath/2007/PartnerControls">
        <TermInfo xmlns="http://schemas.microsoft.com/office/infopath/2007/PartnerControls">
          <TermName xmlns="http://schemas.microsoft.com/office/infopath/2007/PartnerControls">RO</TermName>
          <TermId xmlns="http://schemas.microsoft.com/office/infopath/2007/PartnerControls">9ab7a96e-a7bd-4c42-99d8-e2b2fe25086a</TermId>
        </TermInfo>
      </Terms>
    </nc1286104a3a4088847700fe2f03ac10>
    <Original_x0020_Creator xmlns="d091c58a-92a6-4874-9249-ff899a5e6e67">Lizzie Tovey</Original_x0020_Creator>
    <j5093c87c62f4e2ea96105d295eed61a xmlns="0b644c8d-8442-43d3-b70d-a766ab8538c3">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77462fb2-11a1-4cd5-8628-4e6081b9477e</TermId>
        </TermInfo>
      </Terms>
    </j5093c87c62f4e2ea96105d295eed61a>
    <ArticleName xmlns="0b644c8d-8442-43d3-b70d-a766ab8538c3" xsi:nil="true"/>
    <Language_x0020__x0028_EA_x0029_ xmlns="c0973202-7c92-449b-a95a-8ec26691ea65">English</Language_x0020__x0028_EA_x0029_>
    <je831b0ab68147b593f643c3e92cd3da xmlns="c0973202-7c92-449b-a95a-8ec26691ea65">
      <Terms xmlns="http://schemas.microsoft.com/office/infopath/2007/PartnerControls">
        <TermInfo xmlns="http://schemas.microsoft.com/office/infopath/2007/PartnerControls">
          <TermName xmlns="http://schemas.microsoft.com/office/infopath/2007/PartnerControls">England</TermName>
          <TermId xmlns="http://schemas.microsoft.com/office/infopath/2007/PartnerControls">87ad9b81-6a35-45df-98f3-d7a55b4a168a</TermId>
        </TermInfo>
      </Terms>
    </je831b0ab68147b593f643c3e92cd3da>
    <b9ca678d06974d1b9a589aa70f41520a xmlns="0b644c8d-8442-43d3-b70d-a766ab8538c3">
      <Terms xmlns="http://schemas.microsoft.com/office/infopath/2007/PartnerControls">
        <TermInfo xmlns="http://schemas.microsoft.com/office/infopath/2007/PartnerControls">
          <TermName xmlns="http://schemas.microsoft.com/office/infopath/2007/PartnerControls">UK wide</TermName>
          <TermId xmlns="http://schemas.microsoft.com/office/infopath/2007/PartnerControls">6834a7d2-fb91-47b3-99a3-3181df52306f</TermId>
        </TermInfo>
      </Terms>
    </b9ca678d06974d1b9a589aa70f41520a>
    <TaxCatchAll xmlns="0b644c8d-8442-43d3-b70d-a766ab8538c3">
      <Value>700</Value>
      <Value>33</Value>
      <Value>2766</Value>
      <Value>2763</Value>
      <Value>723</Value>
      <Value>3073</Value>
      <Value>684</Value>
      <Value>682</Value>
      <Value>718</Value>
      <Value>13</Value>
      <Value>119</Value>
      <Value>3</Value>
      <Value>2</Value>
      <Value>1</Value>
    </TaxCatchAll>
    <_dlc_DocIdPersistId xmlns="0b644c8d-8442-43d3-b70d-a766ab8538c3" xsi:nil="true"/>
    <k8d136f7c151492e9a8c9a3ff7eb0306 xmlns="0b644c8d-8442-43d3-b70d-a766ab8538c3">
      <Terms xmlns="http://schemas.microsoft.com/office/infopath/2007/PartnerControls">
        <TermInfo xmlns="http://schemas.microsoft.com/office/infopath/2007/PartnerControls">
          <TermName xmlns="http://schemas.microsoft.com/office/infopath/2007/PartnerControls">Election administration</TermName>
          <TermId xmlns="http://schemas.microsoft.com/office/infopath/2007/PartnerControls">6b838113-9a99-40e9-8b95-270cc24d34ae</TermId>
        </TermInfo>
        <TermInfo xmlns="http://schemas.microsoft.com/office/infopath/2007/PartnerControls">
          <TermName xmlns="http://schemas.microsoft.com/office/infopath/2007/PartnerControls">Local government elections</TermName>
          <TermId xmlns="http://schemas.microsoft.com/office/infopath/2007/PartnerControls">5a21ae26-924a-4744-a4dc-0e03c1213209</TermId>
        </TermInfo>
      </Terms>
    </k8d136f7c151492e9a8c9a3ff7eb0306>
    <o4f6c70134b64a99b8a9c18b6cabc6d3 xmlns="0b644c8d-8442-43d3-b70d-a766ab8538c3">
      <Terms xmlns="http://schemas.microsoft.com/office/infopath/2007/PartnerControls">
        <TermInfo xmlns="http://schemas.microsoft.com/office/infopath/2007/PartnerControls">
          <TermName xmlns="http://schemas.microsoft.com/office/infopath/2007/PartnerControls">2017</TermName>
          <TermId xmlns="http://schemas.microsoft.com/office/infopath/2007/PartnerControls">e743382d-a956-4c3d-b21e-8f088efd99a3</TermId>
        </TermInfo>
      </Terms>
    </o4f6c70134b64a99b8a9c18b6cabc6d3>
    <Original_x0020_Modified_x0020_By xmlns="d091c58a-92a6-4874-9249-ff899a5e6e67">Lizzie Tovey</Original_x0020_Modified_x0020_By>
    <Owner xmlns="0b644c8d-8442-43d3-b70d-a766ab8538c3">
      <UserInfo>
        <DisplayName>Lizzie Tovey</DisplayName>
        <AccountId>177</AccountId>
        <AccountType/>
      </UserInfo>
    </Owner>
    <j4f12893337a4eac9e2d2c696f543b80 xmlns="0b644c8d-8442-43d3-b70d-a766ab8538c3">
      <Terms xmlns="http://schemas.microsoft.com/office/infopath/2007/PartnerControls"/>
    </j4f12893337a4eac9e2d2c696f543b80>
    <p66823bc255a48c5b1111b08c7c3cd3f xmlns="c0973202-7c92-449b-a95a-8ec26691ea65">
      <Terms xmlns="http://schemas.microsoft.com/office/infopath/2007/PartnerControls">
        <TermInfo xmlns="http://schemas.microsoft.com/office/infopath/2007/PartnerControls">
          <TermName xmlns="http://schemas.microsoft.com/office/infopath/2007/PartnerControls">Combined Authority Mayoral</TermName>
          <TermId xmlns="http://schemas.microsoft.com/office/infopath/2007/PartnerControls">fc9d987b-fca9-404b-8865-240cdac6d6d3</TermId>
        </TermInfo>
        <TermInfo xmlns="http://schemas.microsoft.com/office/infopath/2007/PartnerControls">
          <TermName xmlns="http://schemas.microsoft.com/office/infopath/2007/PartnerControls">LGE</TermName>
          <TermId xmlns="http://schemas.microsoft.com/office/infopath/2007/PartnerControls">5ac8ba68-57e1-4f02-b248-dd89d9dc774c</TermId>
        </TermInfo>
        <TermInfo xmlns="http://schemas.microsoft.com/office/infopath/2007/PartnerControls">
          <TermName xmlns="http://schemas.microsoft.com/office/infopath/2007/PartnerControls">Local Authority Mayoral</TermName>
          <TermId xmlns="http://schemas.microsoft.com/office/infopath/2007/PartnerControls">f7a48ca1-63c7-4e2f-8253-f42e6ef4fe41</TermId>
        </TermInfo>
        <TermInfo xmlns="http://schemas.microsoft.com/office/infopath/2007/PartnerControls">
          <TermName xmlns="http://schemas.microsoft.com/office/infopath/2007/PartnerControls">Parish and Community Council</TermName>
          <TermId xmlns="http://schemas.microsoft.com/office/infopath/2007/PartnerControls">feb58737-6019-4d88-99a1-4d64dedb4c5a</TermId>
        </TermInfo>
      </Terms>
    </p66823bc255a48c5b1111b08c7c3cd3f>
    <l31485a79714489ba1e137a3446044a9 xmlns="c0973202-7c92-449b-a95a-8ec26691ea65">
      <Terms xmlns="http://schemas.microsoft.com/office/infopath/2007/PartnerControls">
        <TermInfo xmlns="http://schemas.microsoft.com/office/infopath/2007/PartnerControls">
          <TermName xmlns="http://schemas.microsoft.com/office/infopath/2007/PartnerControls">Supporting Resource</TermName>
          <TermId xmlns="http://schemas.microsoft.com/office/infopath/2007/PartnerControls">046fdab6-b44b-4f3d-aa13-e1a7611ba2d0</TermId>
        </TermInfo>
      </Terms>
    </l31485a79714489ba1e137a3446044a9>
    <_dlc_DocId xmlns="0b644c8d-8442-43d3-b70d-a766ab8538c3">TX6SW6SUV4E4-666515829-661</_dlc_DocId>
    <_dlc_DocIdUrl xmlns="0b644c8d-8442-43d3-b70d-a766ab8538c3">
      <Url>http://skynet/dm/Functions/eaeventguide/_layouts/15/DocIdRedir.aspx?ID=TX6SW6SUV4E4-666515829-661</Url>
      <Description>TX6SW6SUV4E4-666515829-661</Description>
    </_dlc_DocIdUrl>
  </documentManagement>
</p:properties>
</file>

<file path=customXml/item2.xml><?xml version="1.0" encoding="utf-8"?>
<LongProperties xmlns="http://schemas.microsoft.com/office/2006/metadata/longProperties">
  <LongProp xmlns="" name="Event_x0020__x0028_EA_x0029_"><![CDATA[718;#Combined Authority Mayoral|fc9d987b-fca9-404b-8865-240cdac6d6d3;#2763;#LGE|5ac8ba68-57e1-4f02-b248-dd89d9dc774c;#723;#Local Authority Mayoral|f7a48ca1-63c7-4e2f-8253-f42e6ef4fe41;#2766;#Parish and Community Council|feb58737-6019-4d88-99a1-4d64dedb4c5a]]></LongProp>
  <LongProp xmlns="" name="TaxCatchAll"><![CDATA[700;#England|87ad9b81-6a35-45df-98f3-d7a55b4a168a;#33;#2017|e743382d-a956-4c3d-b21e-8f088efd99a3;#2766;#Parish and Community Council|feb58737-6019-4d88-99a1-4d64dedb4c5a;#2763;#LGE|5ac8ba68-57e1-4f02-b248-dd89d9dc774c;#723;#Local Authority Mayoral|f7a48ca1-63c7-4e2f-8253-f42e6ef4fe41;#3073;#May 2015|422dad8d-03e8-4edd-bbac-c3fbd1a40518;#684;#RO|9ab7a96e-a7bd-4c42-99d8-e2b2fe25086a;#682;#Supporting Resource|046fdab6-b44b-4f3d-aa13-e1a7611ba2d0;#718;#Combined Authority Mayoral|fc9d987b-fca9-404b-8865-240cdac6d6d3;#13;#Election administration|6b838113-9a99-40e9-8b95-270cc24d34ae;#119;#Local government elections|5a21ae26-924a-4744-a4dc-0e03c1213209;#3;#UK wide|6834a7d2-fb91-47b3-99a3-3181df52306f;#2;#All staff|1a1e0e6e-8d96-4235-ac5f-9f1dcc3600b0;#1;#Official|77462fb2-11a1-4cd5-8628-4e6081b9477e]]></LongProp>
</Long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ct:contentTypeSchema xmlns:ct="http://schemas.microsoft.com/office/2006/metadata/contentType" xmlns:ma="http://schemas.microsoft.com/office/2006/metadata/properties/metaAttributes" ct:_="" ma:_="" ma:contentTypeName="Guidance (EA)" ma:contentTypeID="0x010100C9ADBE5EDAD5E947B0458271EF26F4F31200FE37DB52ACB97D4BAF431AA03270AEB700B787114CD77425479D3933963D191A7A" ma:contentTypeVersion="99" ma:contentTypeDescription="For all EA Guidance" ma:contentTypeScope="" ma:versionID="27853e2d1d124eac83a8b833d21f5f0b">
  <xsd:schema xmlns:xsd="http://www.w3.org/2001/XMLSchema" xmlns:xs="http://www.w3.org/2001/XMLSchema" xmlns:p="http://schemas.microsoft.com/office/2006/metadata/properties" xmlns:ns2="c0973202-7c92-449b-a95a-8ec26691ea65" xmlns:ns3="0b644c8d-8442-43d3-b70d-a766ab8538c3" xmlns:ns4="d091c58a-92a6-4874-9249-ff899a5e6e67" targetNamespace="http://schemas.microsoft.com/office/2006/metadata/properties" ma:root="true" ma:fieldsID="97c265011083506b2795cc20ae69ad74" ns2:_="" ns3:_="" ns4:_="">
    <xsd:import namespace="c0973202-7c92-449b-a95a-8ec26691ea65"/>
    <xsd:import namespace="0b644c8d-8442-43d3-b70d-a766ab8538c3"/>
    <xsd:import namespace="d091c58a-92a6-4874-9249-ff899a5e6e67"/>
    <xsd:element name="properties">
      <xsd:complexType>
        <xsd:sequence>
          <xsd:element name="documentManagement">
            <xsd:complexType>
              <xsd:all>
                <xsd:element ref="ns2:Language_x0020__x0028_EA_x0029_"/>
                <xsd:element ref="ns3:Owner" minOccurs="0"/>
                <xsd:element ref="ns3:_dlc_DocIdPersistId" minOccurs="0"/>
                <xsd:element ref="ns3:ArticleName" minOccurs="0"/>
                <xsd:element ref="ns3:j5093c87c62f4e2ea96105d295eed61a" minOccurs="0"/>
                <xsd:element ref="ns3:TaxCatchAll" minOccurs="0"/>
                <xsd:element ref="ns3:TaxCatchAllLabel" minOccurs="0"/>
                <xsd:element ref="ns3:k8d136f7c151492e9a8c9a3ff7eb0306" minOccurs="0"/>
                <xsd:element ref="ns3:o4f6c70134b64a99b8a9c18b6cabc6d3" minOccurs="0"/>
                <xsd:element ref="ns3:_dlc_DocId" minOccurs="0"/>
                <xsd:element ref="ns3:b78556a5ab004a83993a9660bce6152c" minOccurs="0"/>
                <xsd:element ref="ns3:b9ca678d06974d1b9a589aa70f41520a" minOccurs="0"/>
                <xsd:element ref="ns3:j4f12893337a4eac9e2d2c696f543b80" minOccurs="0"/>
                <xsd:element ref="ns3:_dlc_DocIdUrl" minOccurs="0"/>
                <xsd:element ref="ns2:nc1286104a3a4088847700fe2f03ac10" minOccurs="0"/>
                <xsd:element ref="ns4:Original_x0020_Modified_x0020_By" minOccurs="0"/>
                <xsd:element ref="ns2:p66823bc255a48c5b1111b08c7c3cd3f" minOccurs="0"/>
                <xsd:element ref="ns2:je831b0ab68147b593f643c3e92cd3da" minOccurs="0"/>
                <xsd:element ref="ns4:Original_x0020_Creator" minOccurs="0"/>
                <xsd:element ref="ns2:l31485a79714489ba1e137a3446044a9" minOccurs="0"/>
                <xsd:element ref="ns3:Reten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973202-7c92-449b-a95a-8ec26691ea65" elementFormDefault="qualified">
    <xsd:import namespace="http://schemas.microsoft.com/office/2006/documentManagement/types"/>
    <xsd:import namespace="http://schemas.microsoft.com/office/infopath/2007/PartnerControls"/>
    <xsd:element name="Language_x0020__x0028_EA_x0029_" ma:index="6" ma:displayName="Language (EA)" ma:default="English" ma:format="Dropdown" ma:internalName="Language_x0020__x0028_EA_x0029_" ma:readOnly="false">
      <xsd:simpleType>
        <xsd:restriction base="dms:Choice">
          <xsd:enumeration value="English"/>
          <xsd:enumeration value="Welsh"/>
        </xsd:restriction>
      </xsd:simpleType>
    </xsd:element>
    <xsd:element name="nc1286104a3a4088847700fe2f03ac10" ma:index="28" ma:taxonomy="true" ma:internalName="nc1286104a3a4088847700fe2f03ac10" ma:taxonomyFieldName="Audience_x0020__x0028_EA_x0029_" ma:displayName="Audience (EA)" ma:readOnly="false" ma:default="" ma:fieldId="{7c128610-4a3a-4088-8477-00fe2f03ac10}" ma:taxonomyMulti="true" ma:sspId="42db2267-da8a-4033-a749-d2c129898989" ma:termSetId="22883ab1-20fa-409f-82a0-6cdff8d70e8a" ma:anchorId="5d5bd0c3-7875-465b-aaa0-f3c8899b7cc0" ma:open="false" ma:isKeyword="false">
      <xsd:complexType>
        <xsd:sequence>
          <xsd:element ref="pc:Terms" minOccurs="0" maxOccurs="1"/>
        </xsd:sequence>
      </xsd:complexType>
    </xsd:element>
    <xsd:element name="p66823bc255a48c5b1111b08c7c3cd3f" ma:index="32" ma:taxonomy="true" ma:internalName="p66823bc255a48c5b1111b08c7c3cd3f" ma:taxonomyFieldName="Event_x0020__x0028_EA_x0029_" ma:displayName="Event (EA)" ma:readOnly="false" ma:default="" ma:fieldId="{966823bc-255a-48c5-b111-1b08c7c3cd3f}" ma:taxonomyMulti="true" ma:sspId="42db2267-da8a-4033-a749-d2c129898989" ma:termSetId="22883ab1-20fa-409f-82a0-6cdff8d70e8a" ma:anchorId="048ff262-93eb-4a22-8161-7af91aebadd7" ma:open="false" ma:isKeyword="false">
      <xsd:complexType>
        <xsd:sequence>
          <xsd:element ref="pc:Terms" minOccurs="0" maxOccurs="1"/>
        </xsd:sequence>
      </xsd:complexType>
    </xsd:element>
    <xsd:element name="je831b0ab68147b593f643c3e92cd3da" ma:index="34" ma:taxonomy="true" ma:internalName="je831b0ab68147b593f643c3e92cd3da" ma:taxonomyFieldName="Area_x0020__x0028_EA_x0029_" ma:displayName="Area (EA)" ma:readOnly="false" ma:fieldId="{3e831b0a-b681-47b5-93f6-43c3e92cd3da}" ma:taxonomyMulti="true" ma:sspId="42db2267-da8a-4033-a749-d2c129898989" ma:termSetId="22883ab1-20fa-409f-82a0-6cdff8d70e8a" ma:anchorId="b01feb59-ce96-4bd5-a292-147479242a05" ma:open="false" ma:isKeyword="false">
      <xsd:complexType>
        <xsd:sequence>
          <xsd:element ref="pc:Terms" minOccurs="0" maxOccurs="1"/>
        </xsd:sequence>
      </xsd:complexType>
    </xsd:element>
    <xsd:element name="l31485a79714489ba1e137a3446044a9" ma:index="36" ma:taxonomy="true" ma:internalName="l31485a79714489ba1e137a3446044a9" ma:taxonomyFieldName="Guidance_x0020_type_x0020__x0028_EA_x0029_" ma:displayName="Guidance type (EA)" ma:indexed="true" ma:readOnly="false" ma:default="" ma:fieldId="{531485a7-9714-489b-a1e1-37a3446044a9}" ma:sspId="42db2267-da8a-4033-a749-d2c129898989" ma:termSetId="22883ab1-20fa-409f-82a0-6cdff8d70e8a" ma:anchorId="5db1a8b8-4c6c-44c9-aa98-67114c5e6289"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644c8d-8442-43d3-b70d-a766ab8538c3" elementFormDefault="qualified">
    <xsd:import namespace="http://schemas.microsoft.com/office/2006/documentManagement/types"/>
    <xsd:import namespace="http://schemas.microsoft.com/office/infopath/2007/PartnerControls"/>
    <xsd:element name="Owner" ma:index="7" nillable="true" ma:displayName="Owner" ma:list="UserInfo" ma:SharePointGroup="0" ma:internalName="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dlc_DocIdPersistId" ma:index="10" nillable="true" ma:displayName="Persist ID" ma:description="Keep ID on add." ma:hidden="true" ma:internalName="_dlc_DocIdPersistId" ma:readOnly="false">
      <xsd:simpleType>
        <xsd:restriction base="dms:Boolean"/>
      </xsd:simpleType>
    </xsd:element>
    <xsd:element name="ArticleName" ma:index="11" nillable="true" ma:displayName="Name" ma:hidden="true" ma:internalName="ArticleName" ma:readOnly="false">
      <xsd:simpleType>
        <xsd:restriction base="dms:Text"/>
      </xsd:simpleType>
    </xsd:element>
    <xsd:element name="j5093c87c62f4e2ea96105d295eed61a" ma:index="13" nillable="true" ma:taxonomy="true" ma:internalName="j5093c87c62f4e2ea96105d295eed61a" ma:taxonomyFieldName="GPMS_x0020_marking" ma:displayName="GPMS marking" ma:readOnly="false" ma:default="1;#Official|77462fb2-11a1-4cd5-8628-4e6081b9477e" ma:fieldId="{35093c87-c62f-4e2e-a961-05d295eed61a}" ma:sspId="42db2267-da8a-4033-a749-d2c129898989" ma:termSetId="1f343abd-db6c-4475-a574-cc7b5b5bdee2" ma:anchorId="00000000-0000-0000-0000-000000000000" ma:open="true" ma:isKeyword="false">
      <xsd:complexType>
        <xsd:sequence>
          <xsd:element ref="pc:Terms" minOccurs="0" maxOccurs="1"/>
        </xsd:sequence>
      </xsd:complexType>
    </xsd:element>
    <xsd:element name="TaxCatchAll" ma:index="14" nillable="true" ma:displayName="Taxonomy Catch All Column" ma:description="" ma:hidden="true" ma:list="{6708adcd-333c-40a9-a727-e91b23fef4c3}" ma:internalName="TaxCatchAll" ma:readOnly="false" ma:showField="CatchAllData" ma:web="c0973202-7c92-449b-a95a-8ec26691ea65">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description="" ma:hidden="true" ma:list="{6708adcd-333c-40a9-a727-e91b23fef4c3}" ma:internalName="TaxCatchAllLabel" ma:readOnly="true" ma:showField="CatchAllDataLabel" ma:web="c0973202-7c92-449b-a95a-8ec26691ea65">
      <xsd:complexType>
        <xsd:complexContent>
          <xsd:extension base="dms:MultiChoiceLookup">
            <xsd:sequence>
              <xsd:element name="Value" type="dms:Lookup" maxOccurs="unbounded" minOccurs="0" nillable="true"/>
            </xsd:sequence>
          </xsd:extension>
        </xsd:complexContent>
      </xsd:complexType>
    </xsd:element>
    <xsd:element name="k8d136f7c151492e9a8c9a3ff7eb0306" ma:index="18" nillable="true" ma:taxonomy="true" ma:internalName="k8d136f7c151492e9a8c9a3ff7eb0306" ma:taxonomyFieldName="ECSubject" ma:displayName="EC Subject" ma:readOnly="false" ma:default="" ma:fieldId="{48d136f7-c151-492e-9a8c-9a3ff7eb0306}" ma:taxonomyMulti="true" ma:sspId="42db2267-da8a-4033-a749-d2c129898989" ma:termSetId="0d5ca8a1-c45c-44af-a3cd-d024f1ba8d30" ma:anchorId="00000000-0000-0000-0000-000000000000" ma:open="false" ma:isKeyword="false">
      <xsd:complexType>
        <xsd:sequence>
          <xsd:element ref="pc:Terms" minOccurs="0" maxOccurs="1"/>
        </xsd:sequence>
      </xsd:complexType>
    </xsd:element>
    <xsd:element name="o4f6c70134b64a99b8a9c18b6cabc6d3" ma:index="20" nillable="true" ma:taxonomy="true" ma:internalName="o4f6c70134b64a99b8a9c18b6cabc6d3" ma:taxonomyFieldName="Calendar_x0020_Year" ma:displayName="Calendar Year" ma:readOnly="false" ma:default="1898;#2018|26ca1e8c-16e7-413b-b05d-61c89da0dc68" ma:fieldId="{84f6c701-34b6-4a99-b8a9-c18b6cabc6d3}" ma:sspId="42db2267-da8a-4033-a749-d2c129898989" ma:termSetId="edba5c96-86f2-4f08-a5c2-e39c740b563b" ma:anchorId="00000000-0000-0000-0000-000000000000" ma:open="true" ma:isKeyword="false">
      <xsd:complexType>
        <xsd:sequence>
          <xsd:element ref="pc:Terms" minOccurs="0" maxOccurs="1"/>
        </xsd:sequence>
      </xsd:complex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b78556a5ab004a83993a9660bce6152c" ma:index="22" nillable="true" ma:taxonomy="true" ma:internalName="b78556a5ab004a83993a9660bce6152c" ma:taxonomyFieldName="Audience1" ma:displayName="Audience" ma:readOnly="false" ma:default="2;#All staff|1a1e0e6e-8d96-4235-ac5f-9f1dcc3600b0" ma:fieldId="{b78556a5-ab00-4a83-993a-9660bce6152c}" ma:taxonomyMulti="true" ma:sspId="42db2267-da8a-4033-a749-d2c129898989" ma:termSetId="12a82b95-0313-4ef6-8f09-a1fc7e7a5295" ma:anchorId="00000000-0000-0000-0000-000000000000" ma:open="false" ma:isKeyword="false">
      <xsd:complexType>
        <xsd:sequence>
          <xsd:element ref="pc:Terms" minOccurs="0" maxOccurs="1"/>
        </xsd:sequence>
      </xsd:complexType>
    </xsd:element>
    <xsd:element name="b9ca678d06974d1b9a589aa70f41520a" ma:index="24" nillable="true" ma:taxonomy="true" ma:internalName="b9ca678d06974d1b9a589aa70f41520a" ma:taxonomyFieldName="Countries" ma:displayName="Country" ma:readOnly="false" ma:default="3;#UK wide|6834a7d2-fb91-47b3-99a3-3181df52306f" ma:fieldId="{b9ca678d-0697-4d1b-9a58-9aa70f41520a}" ma:taxonomyMulti="true" ma:sspId="42db2267-da8a-4033-a749-d2c129898989" ma:termSetId="84dafbee-6db0-42d8-9610-c7f28f591f89" ma:anchorId="00000000-0000-0000-0000-000000000000" ma:open="false" ma:isKeyword="false">
      <xsd:complexType>
        <xsd:sequence>
          <xsd:element ref="pc:Terms" minOccurs="0" maxOccurs="1"/>
        </xsd:sequence>
      </xsd:complexType>
    </xsd:element>
    <xsd:element name="j4f12893337a4eac9e2d2c696f543b80" ma:index="26" nillable="true" ma:taxonomy="true" ma:internalName="j4f12893337a4eac9e2d2c696f543b80" ma:taxonomyFieldName="Financial_x0020_year" ma:displayName="Financial year" ma:readOnly="false" ma:default="" ma:fieldId="{34f12893-337a-4eac-9e2d-2c696f543b80}" ma:sspId="42db2267-da8a-4033-a749-d2c129898989" ma:termSetId="e63f34e3-1607-4f97-aade-c4ace54ed86c" ma:anchorId="00000000-0000-0000-0000-000000000000" ma:open="true" ma:isKeyword="false">
      <xsd:complexType>
        <xsd:sequence>
          <xsd:element ref="pc:Terms" minOccurs="0" maxOccurs="1"/>
        </xsd:sequence>
      </xsd:complexType>
    </xsd:element>
    <xsd:element name="_dlc_DocIdUrl" ma:index="2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Retention" ma:index="38" nillable="true" ma:displayName="Retention" ma:default="7 years" ma:format="Dropdown" ma:hidden="true" ma:internalName="Retention" ma:readOnly="false">
      <xsd:simpleType>
        <xsd:restriction base="dms:Choice">
          <xsd:enumeration value="6 months"/>
          <xsd:enumeration value="1 year"/>
          <xsd:enumeration value="3 years"/>
          <xsd:enumeration value="7 years"/>
          <xsd:enumeration value="12 years"/>
          <xsd:enumeration value="100 years"/>
        </xsd:restriction>
      </xsd:simpleType>
    </xsd:element>
  </xsd:schema>
  <xsd:schema xmlns:xsd="http://www.w3.org/2001/XMLSchema" xmlns:xs="http://www.w3.org/2001/XMLSchema" xmlns:dms="http://schemas.microsoft.com/office/2006/documentManagement/types" xmlns:pc="http://schemas.microsoft.com/office/infopath/2007/PartnerControls" targetNamespace="d091c58a-92a6-4874-9249-ff899a5e6e67" elementFormDefault="qualified">
    <xsd:import namespace="http://schemas.microsoft.com/office/2006/documentManagement/types"/>
    <xsd:import namespace="http://schemas.microsoft.com/office/infopath/2007/PartnerControls"/>
    <xsd:element name="Original_x0020_Modified_x0020_By" ma:index="31" nillable="true" ma:displayName="Original Modified By" ma:hidden="true" ma:internalName="Original_x0020_Modified_x0020_By" ma:readOnly="false">
      <xsd:simpleType>
        <xsd:restriction base="dms:Text"/>
      </xsd:simpleType>
    </xsd:element>
    <xsd:element name="Original_x0020_Creator" ma:index="35" nillable="true" ma:displayName="Original Creator" ma:hidden="true" ma:internalName="Original_x0020_Creator"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B9C4D3-B0BA-46DA-A489-5E5B521A3D12}">
  <ds:schemaRefs>
    <ds:schemaRef ds:uri="http://purl.org/dc/terms/"/>
    <ds:schemaRef ds:uri="0b644c8d-8442-43d3-b70d-a766ab8538c3"/>
    <ds:schemaRef ds:uri="http://purl.org/dc/elements/1.1/"/>
    <ds:schemaRef ds:uri="http://schemas.microsoft.com/office/infopath/2007/PartnerControls"/>
    <ds:schemaRef ds:uri="http://schemas.openxmlformats.org/package/2006/metadata/core-properties"/>
    <ds:schemaRef ds:uri="c0973202-7c92-449b-a95a-8ec26691ea65"/>
    <ds:schemaRef ds:uri="http://schemas.microsoft.com/office/2006/documentManagement/types"/>
    <ds:schemaRef ds:uri="http://purl.org/dc/dcmitype/"/>
    <ds:schemaRef ds:uri="d091c58a-92a6-4874-9249-ff899a5e6e67"/>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C438533E-622E-4A2A-A3DA-ADEB9EA24514}">
  <ds:schemaRefs>
    <ds:schemaRef ds:uri="http://schemas.microsoft.com/office/2006/metadata/longProperties"/>
    <ds:schemaRef ds:uri=""/>
  </ds:schemaRefs>
</ds:datastoreItem>
</file>

<file path=customXml/itemProps3.xml><?xml version="1.0" encoding="utf-8"?>
<ds:datastoreItem xmlns:ds="http://schemas.openxmlformats.org/officeDocument/2006/customXml" ds:itemID="{F37A84B9-0DBD-414C-B53E-57D0A2F4E142}">
  <ds:schemaRefs>
    <ds:schemaRef ds:uri="http://schemas.microsoft.com/sharepoint/events"/>
  </ds:schemaRefs>
</ds:datastoreItem>
</file>

<file path=customXml/itemProps4.xml><?xml version="1.0" encoding="utf-8"?>
<ds:datastoreItem xmlns:ds="http://schemas.openxmlformats.org/officeDocument/2006/customXml" ds:itemID="{2378093A-0D73-46C6-AC09-0A83131AD9F3}">
  <ds:schemaRefs>
    <ds:schemaRef ds:uri="http://schemas.microsoft.com/sharepoint/v3/contenttype/forms"/>
  </ds:schemaRefs>
</ds:datastoreItem>
</file>

<file path=customXml/itemProps5.xml><?xml version="1.0" encoding="utf-8"?>
<ds:datastoreItem xmlns:ds="http://schemas.openxmlformats.org/officeDocument/2006/customXml" ds:itemID="{D1F1399C-ACDB-43CD-871D-58E97A51FB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973202-7c92-449b-a95a-8ec26691ea65"/>
    <ds:schemaRef ds:uri="0b644c8d-8442-43d3-b70d-a766ab8538c3"/>
    <ds:schemaRef ds:uri="d091c58a-92a6-4874-9249-ff899a5e6e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EC_Powerpoint</Template>
  <TotalTime>26067</TotalTime>
  <Words>7182</Words>
  <Application>Microsoft Office PowerPoint</Application>
  <PresentationFormat>On-screen Show (4:3)</PresentationFormat>
  <Paragraphs>676</Paragraphs>
  <Slides>42</Slides>
  <Notes>42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Helvetica</vt:lpstr>
      <vt:lpstr>Swis721LtBTW05-Medium</vt:lpstr>
      <vt:lpstr>Times</vt:lpstr>
      <vt:lpstr>EC_Powerpoint</vt:lpstr>
      <vt:lpstr>Candidates and agents Briefing</vt:lpstr>
      <vt:lpstr>Topics  </vt:lpstr>
      <vt:lpstr>Who’s who</vt:lpstr>
      <vt:lpstr>Election timetable  </vt:lpstr>
      <vt:lpstr>Election timetable (cont’d) </vt:lpstr>
      <vt:lpstr>Qualifications</vt:lpstr>
      <vt:lpstr>Disqualifications (1) </vt:lpstr>
      <vt:lpstr>Disqualifications (2)</vt:lpstr>
      <vt:lpstr>Submitting nomination papers (1)</vt:lpstr>
      <vt:lpstr>Submitting nomination papers (2)</vt:lpstr>
      <vt:lpstr>Nomination form (1)</vt:lpstr>
      <vt:lpstr>Nomination form (2)</vt:lpstr>
      <vt:lpstr>Home address form</vt:lpstr>
      <vt:lpstr>Home address form (2)</vt:lpstr>
      <vt:lpstr>Consent to nomination form</vt:lpstr>
      <vt:lpstr>Certificate of authorisation</vt:lpstr>
      <vt:lpstr>Emblem request form</vt:lpstr>
      <vt:lpstr>Joint party candidates</vt:lpstr>
      <vt:lpstr>Election agent</vt:lpstr>
      <vt:lpstr>Other agents </vt:lpstr>
      <vt:lpstr>Access to electoral register/absent voting lists</vt:lpstr>
      <vt:lpstr>Access to electoral register / absent voting lists</vt:lpstr>
      <vt:lpstr>Registration (1)</vt:lpstr>
      <vt:lpstr>Registration (2)</vt:lpstr>
      <vt:lpstr>Absent voting</vt:lpstr>
      <vt:lpstr>Voter Identification</vt:lpstr>
      <vt:lpstr>Accepted forms of Voter ID</vt:lpstr>
      <vt:lpstr>Accepted forms of Voter ID (1)</vt:lpstr>
      <vt:lpstr>Accepted forms of Voter ID (2)</vt:lpstr>
      <vt:lpstr>Accepted forms of Voter ID (3)</vt:lpstr>
      <vt:lpstr>Campaigning dos and don’ts</vt:lpstr>
      <vt:lpstr>Code of conduct for campaigners (1)</vt:lpstr>
      <vt:lpstr>Code of conduct for campaigners (2)</vt:lpstr>
      <vt:lpstr>Polling day</vt:lpstr>
      <vt:lpstr>Counting of votes</vt:lpstr>
      <vt:lpstr>Spending issues</vt:lpstr>
      <vt:lpstr>Candidate spending </vt:lpstr>
      <vt:lpstr>Candidates’ spending returns</vt:lpstr>
      <vt:lpstr>Contacts</vt:lpstr>
      <vt:lpstr>Contacts</vt:lpstr>
      <vt:lpstr>Questions</vt:lpstr>
      <vt:lpstr>Thank you</vt:lpstr>
    </vt:vector>
  </TitlesOfParts>
  <Company>The Electoral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Briefing for candidates and agents LGE</dc:title>
  <dc:creator>sseavers</dc:creator>
  <cp:lastModifiedBy>Thomas Reynolds</cp:lastModifiedBy>
  <cp:revision>585</cp:revision>
  <cp:lastPrinted>2017-02-13T10:50:44Z</cp:lastPrinted>
  <dcterms:created xsi:type="dcterms:W3CDTF">2007-10-15T07:11:27Z</dcterms:created>
  <dcterms:modified xsi:type="dcterms:W3CDTF">2023-03-20T16:21:34Z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TX6SW6SUV4E4-666515829-661</vt:lpwstr>
  </property>
  <property fmtid="{D5CDD505-2E9C-101B-9397-08002B2CF9AE}" pid="3" name="_dlc_DocIdItemGuid">
    <vt:lpwstr>f0668ffa-7ea9-497c-99ce-09b08c5e9f8b</vt:lpwstr>
  </property>
  <property fmtid="{D5CDD505-2E9C-101B-9397-08002B2CF9AE}" pid="4" name="_dlc_DocIdUrl">
    <vt:lpwstr>http://skynet/dm/Functions/eaeventguide/_layouts/15/DocIdRedir.aspx?ID=TX6SW6SUV4E4-666515829-661, TX6SW6SUV4E4-666515829-661</vt:lpwstr>
  </property>
  <property fmtid="{D5CDD505-2E9C-101B-9397-08002B2CF9AE}" pid="5" name="ECSubject">
    <vt:lpwstr>13;#Election administration|6b838113-9a99-40e9-8b95-270cc24d34ae;#119;#Local government elections|5a21ae26-924a-4744-a4dc-0e03c1213209</vt:lpwstr>
  </property>
  <property fmtid="{D5CDD505-2E9C-101B-9397-08002B2CF9AE}" pid="6" name="Financial_x0020_year">
    <vt:lpwstr/>
  </property>
  <property fmtid="{D5CDD505-2E9C-101B-9397-08002B2CF9AE}" pid="7" name="TaxKeywordTaxHTField">
    <vt:lpwstr/>
  </property>
  <property fmtid="{D5CDD505-2E9C-101B-9397-08002B2CF9AE}" pid="8" name="ProtectiveMarking">
    <vt:lpwstr>Not protectively marked</vt:lpwstr>
  </property>
  <property fmtid="{D5CDD505-2E9C-101B-9397-08002B2CF9AE}" pid="9" name="Audience1">
    <vt:lpwstr>2;#All staff|1a1e0e6e-8d96-4235-ac5f-9f1dcc3600b0</vt:lpwstr>
  </property>
  <property fmtid="{D5CDD505-2E9C-101B-9397-08002B2CF9AE}" pid="10" name="Countries">
    <vt:lpwstr>3;#UK wide|6834a7d2-fb91-47b3-99a3-3181df52306f</vt:lpwstr>
  </property>
  <property fmtid="{D5CDD505-2E9C-101B-9397-08002B2CF9AE}" pid="11" name="TaxKeyword">
    <vt:lpwstr/>
  </property>
  <property fmtid="{D5CDD505-2E9C-101B-9397-08002B2CF9AE}" pid="12" name="Calendar_x0020_Year">
    <vt:lpwstr>2471;#2017|e743382d-a956-4c3d-b21e-8f088efd99a3</vt:lpwstr>
  </property>
  <property fmtid="{D5CDD505-2E9C-101B-9397-08002B2CF9AE}" pid="13" name="d7e05c9ad6914a3c91fc7c6d52d321c1">
    <vt:lpwstr/>
  </property>
  <property fmtid="{D5CDD505-2E9C-101B-9397-08002B2CF9AE}" pid="14" name="Month">
    <vt:lpwstr/>
  </property>
  <property fmtid="{D5CDD505-2E9C-101B-9397-08002B2CF9AE}" pid="15" name="GPMS marking">
    <vt:lpwstr>1;#Official|77462fb2-11a1-4cd5-8628-4e6081b9477e</vt:lpwstr>
  </property>
  <property fmtid="{D5CDD505-2E9C-101B-9397-08002B2CF9AE}" pid="16" name="display_urn:schemas-microsoft-com:office:office#Editor">
    <vt:lpwstr>Lizzie Tovey</vt:lpwstr>
  </property>
  <property fmtid="{D5CDD505-2E9C-101B-9397-08002B2CF9AE}" pid="17" name="PeriodOfReview">
    <vt:lpwstr/>
  </property>
  <property fmtid="{D5CDD505-2E9C-101B-9397-08002B2CF9AE}" pid="18" name="display_urn:schemas-microsoft-com:office:office#Author">
    <vt:lpwstr>Lizzie Tovey</vt:lpwstr>
  </property>
  <property fmtid="{D5CDD505-2E9C-101B-9397-08002B2CF9AE}" pid="19" name="DocumentOwner">
    <vt:lpwstr/>
  </property>
  <property fmtid="{D5CDD505-2E9C-101B-9397-08002B2CF9AE}" pid="20" name="ApprovingBody">
    <vt:lpwstr/>
  </property>
  <property fmtid="{D5CDD505-2E9C-101B-9397-08002B2CF9AE}" pid="21" name="h6fb27d4aac1450da7417332cd6c7000">
    <vt:lpwstr>WS4 - Project management|18e327e8-321d-489c-bcd8-b8fccebdb06e</vt:lpwstr>
  </property>
  <property fmtid="{D5CDD505-2E9C-101B-9397-08002B2CF9AE}" pid="22" name="pf1c3e1bd69e4157938b459bbd5820b8">
    <vt:lpwstr>May 2015|422dad8d-03e8-4edd-bbac-c3fbd1a40518</vt:lpwstr>
  </property>
  <property fmtid="{D5CDD505-2E9C-101B-9397-08002B2CF9AE}" pid="23" name="n1c1b04c02ef414ba7cc6e68c55f9e2a">
    <vt:lpwstr>WS3 - Returning officer delivery|4f69987c-b2ff-4198-93e6-f041bb695c6e</vt:lpwstr>
  </property>
  <property fmtid="{D5CDD505-2E9C-101B-9397-08002B2CF9AE}" pid="24" name="Published to website">
    <vt:lpwstr>;#Yes;#</vt:lpwstr>
  </property>
  <property fmtid="{D5CDD505-2E9C-101B-9397-08002B2CF9AE}" pid="25" name="ContentTypeId">
    <vt:lpwstr>0x010100C9ADBE5EDAD5E947B0458271EF26F4F31200FE37DB52ACB97D4BAF431AA03270AEB700B787114CD77425479D3933963D191A7A</vt:lpwstr>
  </property>
  <property fmtid="{D5CDD505-2E9C-101B-9397-08002B2CF9AE}" pid="26" name="PPM_x0020_Name">
    <vt:lpwstr>249;#May 2015|422dad8d-03e8-4edd-bbac-c3fbd1a40518</vt:lpwstr>
  </property>
  <property fmtid="{D5CDD505-2E9C-101B-9397-08002B2CF9AE}" pid="27" name="Work_x0020_stream">
    <vt:lpwstr>789;#WS3 - Returning officer delivery|4f69987c-b2ff-4198-93e6-f041bb695c6e</vt:lpwstr>
  </property>
  <property fmtid="{D5CDD505-2E9C-101B-9397-08002B2CF9AE}" pid="28" name="Category">
    <vt:lpwstr>1214;#WS4 - Project management|18e327e8-321d-489c-bcd8-b8fccebdb06e</vt:lpwstr>
  </property>
  <property fmtid="{D5CDD505-2E9C-101B-9397-08002B2CF9AE}" pid="29" name="Work stream">
    <vt:lpwstr>789;#WS3 - Returning officer delivery|4f69987c-b2ff-4198-93e6-f041bb695c6e</vt:lpwstr>
  </property>
  <property fmtid="{D5CDD505-2E9C-101B-9397-08002B2CF9AE}" pid="30" name="PPM Name">
    <vt:lpwstr>3073;#May 2015|422dad8d-03e8-4edd-bbac-c3fbd1a40518</vt:lpwstr>
  </property>
  <property fmtid="{D5CDD505-2E9C-101B-9397-08002B2CF9AE}" pid="31" name="PONo">
    <vt:lpwstr/>
  </property>
  <property fmtid="{D5CDD505-2E9C-101B-9397-08002B2CF9AE}" pid="32" name="Supplier">
    <vt:lpwstr/>
  </property>
  <property fmtid="{D5CDD505-2E9C-101B-9397-08002B2CF9AE}" pid="33" name="ContractRef">
    <vt:lpwstr/>
  </property>
  <property fmtid="{D5CDD505-2E9C-101B-9397-08002B2CF9AE}" pid="34" name="InvoiceNo">
    <vt:lpwstr/>
  </property>
  <property fmtid="{D5CDD505-2E9C-101B-9397-08002B2CF9AE}" pid="35" name="display_urn:schemas-microsoft-com:office:office#Owner">
    <vt:lpwstr>Lizzie Tovey</vt:lpwstr>
  </property>
  <property fmtid="{D5CDD505-2E9C-101B-9397-08002B2CF9AE}" pid="36" name="i1810b1101b44b14bbc21f09779139fa">
    <vt:lpwstr/>
  </property>
  <property fmtid="{D5CDD505-2E9C-101B-9397-08002B2CF9AE}" pid="37" name="PPM_x0020_Stage">
    <vt:lpwstr/>
  </property>
  <property fmtid="{D5CDD505-2E9C-101B-9397-08002B2CF9AE}" pid="38" name="Calendar Year">
    <vt:lpwstr>33;#2017|e743382d-a956-4c3d-b21e-8f088efd99a3</vt:lpwstr>
  </property>
  <property fmtid="{D5CDD505-2E9C-101B-9397-08002B2CF9AE}" pid="39" name="Guidance type (EA)">
    <vt:lpwstr>682;#Supporting Resource|046fdab6-b44b-4f3d-aa13-e1a7611ba2d0</vt:lpwstr>
  </property>
  <property fmtid="{D5CDD505-2E9C-101B-9397-08002B2CF9AE}" pid="40" name="Event (EA)">
    <vt:lpwstr>718;#Combined Authority Mayoral|fc9d987b-fca9-404b-8865-240cdac6d6d3;#2763;#LGE|5ac8ba68-57e1-4f02-b248-dd89d9dc774c;#723;#Local Authority Mayoral|f7a48ca1-63c7-4e2f-8253-f42e6ef4fe41;#2766;#Parish and Community Council|feb58737-6019-4d88-99a1-4d64dedb4c5a</vt:lpwstr>
  </property>
  <property fmtid="{D5CDD505-2E9C-101B-9397-08002B2CF9AE}" pid="41" name="Audience (EA)">
    <vt:lpwstr>684;#RO|9ab7a96e-a7bd-4c42-99d8-e2b2fe25086a</vt:lpwstr>
  </property>
  <property fmtid="{D5CDD505-2E9C-101B-9397-08002B2CF9AE}" pid="42" name="Area (EA)">
    <vt:lpwstr>700;#England|87ad9b81-6a35-45df-98f3-d7a55b4a168a</vt:lpwstr>
  </property>
  <property fmtid="{D5CDD505-2E9C-101B-9397-08002B2CF9AE}" pid="43" name="display_urn:schemas-microsoft-com:office:office#SharedWithUsers">
    <vt:lpwstr>Sarah Hopson</vt:lpwstr>
  </property>
  <property fmtid="{D5CDD505-2E9C-101B-9397-08002B2CF9AE}" pid="44" name="SharedWithUsers">
    <vt:lpwstr>221;#Sarah Hopson;#348;#Mark Pascoe</vt:lpwstr>
  </property>
  <property fmtid="{D5CDD505-2E9C-101B-9397-08002B2CF9AE}" pid="45" name="PPM Stage">
    <vt:lpwstr/>
  </property>
  <property fmtid="{D5CDD505-2E9C-101B-9397-08002B2CF9AE}" pid="46" name="Financial year">
    <vt:lpwstr/>
  </property>
  <property fmtid="{D5CDD505-2E9C-101B-9397-08002B2CF9AE}" pid="47" name="MSIP_Label_7080afe4-5033-444c-989d-2b4805ede9ec_Enabled">
    <vt:lpwstr>true</vt:lpwstr>
  </property>
  <property fmtid="{D5CDD505-2E9C-101B-9397-08002B2CF9AE}" pid="48" name="MSIP_Label_7080afe4-5033-444c-989d-2b4805ede9ec_SetDate">
    <vt:lpwstr>2023-02-14T17:41:05Z</vt:lpwstr>
  </property>
  <property fmtid="{D5CDD505-2E9C-101B-9397-08002B2CF9AE}" pid="49" name="MSIP_Label_7080afe4-5033-444c-989d-2b4805ede9ec_Method">
    <vt:lpwstr>Standard</vt:lpwstr>
  </property>
  <property fmtid="{D5CDD505-2E9C-101B-9397-08002B2CF9AE}" pid="50" name="MSIP_Label_7080afe4-5033-444c-989d-2b4805ede9ec_Name">
    <vt:lpwstr>Official-Internal</vt:lpwstr>
  </property>
  <property fmtid="{D5CDD505-2E9C-101B-9397-08002B2CF9AE}" pid="51" name="MSIP_Label_7080afe4-5033-444c-989d-2b4805ede9ec_SiteId">
    <vt:lpwstr>2546b590-d34e-4804-b3b2-be77e9819b56</vt:lpwstr>
  </property>
  <property fmtid="{D5CDD505-2E9C-101B-9397-08002B2CF9AE}" pid="52" name="MSIP_Label_7080afe4-5033-444c-989d-2b4805ede9ec_ActionId">
    <vt:lpwstr>c920084d-251d-449c-a63d-2a05c58444d4</vt:lpwstr>
  </property>
  <property fmtid="{D5CDD505-2E9C-101B-9397-08002B2CF9AE}" pid="53" name="MSIP_Label_7080afe4-5033-444c-989d-2b4805ede9ec_ContentBits">
    <vt:lpwstr>0</vt:lpwstr>
  </property>
</Properties>
</file>