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81" r:id="rId2"/>
  </p:sldMasterIdLst>
  <p:notesMasterIdLst>
    <p:notesMasterId r:id="rId17"/>
  </p:notesMasterIdLst>
  <p:sldIdLst>
    <p:sldId id="278" r:id="rId3"/>
    <p:sldId id="257" r:id="rId4"/>
    <p:sldId id="288" r:id="rId5"/>
    <p:sldId id="279" r:id="rId6"/>
    <p:sldId id="280" r:id="rId7"/>
    <p:sldId id="281" r:id="rId8"/>
    <p:sldId id="282" r:id="rId9"/>
    <p:sldId id="283" r:id="rId10"/>
    <p:sldId id="284" r:id="rId11"/>
    <p:sldId id="292" r:id="rId12"/>
    <p:sldId id="291" r:id="rId13"/>
    <p:sldId id="289" r:id="rId14"/>
    <p:sldId id="285" r:id="rId15"/>
    <p:sldId id="290" r:id="rId16"/>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62940" autoAdjust="0"/>
  </p:normalViewPr>
  <p:slideViewPr>
    <p:cSldViewPr snapToGrid="0">
      <p:cViewPr varScale="1">
        <p:scale>
          <a:sx n="50" d="100"/>
          <a:sy n="50" d="100"/>
        </p:scale>
        <p:origin x="1560" y="48"/>
      </p:cViewPr>
      <p:guideLst>
        <p:guide orient="horz" pos="2160"/>
        <p:guide pos="3840"/>
      </p:guideLst>
    </p:cSldViewPr>
  </p:slideViewPr>
  <p:outlineViewPr>
    <p:cViewPr>
      <p:scale>
        <a:sx n="33" d="100"/>
        <a:sy n="33" d="100"/>
      </p:scale>
      <p:origin x="0" y="4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EA00432A-A05A-4A35-8D25-A87FFEB380F5}" type="datetimeFigureOut">
              <a:rPr lang="en-GB" smtClean="0"/>
              <a:t>06/04/2023</a:t>
            </a:fld>
            <a:endParaRPr lang="en-GB"/>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7F0400E6-0EAD-4363-8D77-703CD3298C5D}" type="slidenum">
              <a:rPr lang="en-GB" smtClean="0"/>
              <a:t>‹#›</a:t>
            </a:fld>
            <a:endParaRPr lang="en-GB"/>
          </a:p>
        </p:txBody>
      </p:sp>
    </p:spTree>
    <p:extLst>
      <p:ext uri="{BB962C8B-B14F-4D97-AF65-F5344CB8AC3E}">
        <p14:creationId xmlns:p14="http://schemas.microsoft.com/office/powerpoint/2010/main" val="27986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0400E6-0EAD-4363-8D77-703CD3298C5D}" type="slidenum">
              <a:rPr lang="en-GB" smtClean="0"/>
              <a:t>1</a:t>
            </a:fld>
            <a:endParaRPr lang="en-GB"/>
          </a:p>
        </p:txBody>
      </p:sp>
    </p:spTree>
    <p:extLst>
      <p:ext uri="{BB962C8B-B14F-4D97-AF65-F5344CB8AC3E}">
        <p14:creationId xmlns:p14="http://schemas.microsoft.com/office/powerpoint/2010/main" val="3533582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6 Tables </a:t>
            </a:r>
          </a:p>
          <a:p>
            <a:endParaRPr lang="en-GB" baseline="0" dirty="0"/>
          </a:p>
          <a:p>
            <a:r>
              <a:rPr lang="en-GB" baseline="0" dirty="0"/>
              <a:t>2 Zone Supervisors </a:t>
            </a:r>
          </a:p>
          <a:p>
            <a:endParaRPr lang="en-GB" baseline="0" dirty="0"/>
          </a:p>
          <a:p>
            <a:r>
              <a:rPr lang="en-GB" baseline="0" dirty="0"/>
              <a:t>Verification boards will be in the Candidate and Agent Rooms</a:t>
            </a:r>
          </a:p>
          <a:p>
            <a:endParaRPr lang="en-GB" baseline="0" dirty="0"/>
          </a:p>
          <a:p>
            <a:r>
              <a:rPr lang="en-GB" baseline="0" dirty="0"/>
              <a:t>Candidate and Agents can walk round the outside only. </a:t>
            </a:r>
          </a:p>
          <a:p>
            <a:endParaRPr lang="en-GB" baseline="0" dirty="0"/>
          </a:p>
          <a:p>
            <a:r>
              <a:rPr lang="en-GB" baseline="0" dirty="0"/>
              <a:t>The totem polls will contain information what is being dealt with at that table. </a:t>
            </a:r>
          </a:p>
        </p:txBody>
      </p:sp>
      <p:sp>
        <p:nvSpPr>
          <p:cNvPr id="4" name="Slide Number Placeholder 3"/>
          <p:cNvSpPr>
            <a:spLocks noGrp="1"/>
          </p:cNvSpPr>
          <p:nvPr>
            <p:ph type="sldNum" sz="quarter" idx="10"/>
          </p:nvPr>
        </p:nvSpPr>
        <p:spPr/>
        <p:txBody>
          <a:bodyPr/>
          <a:lstStyle/>
          <a:p>
            <a:fld id="{7F0400E6-0EAD-4363-8D77-703CD3298C5D}" type="slidenum">
              <a:rPr lang="en-GB" smtClean="0"/>
              <a:t>10</a:t>
            </a:fld>
            <a:endParaRPr lang="en-GB"/>
          </a:p>
        </p:txBody>
      </p:sp>
    </p:spTree>
    <p:extLst>
      <p:ext uri="{BB962C8B-B14F-4D97-AF65-F5344CB8AC3E}">
        <p14:creationId xmlns:p14="http://schemas.microsoft.com/office/powerpoint/2010/main" val="382607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Count will take place the same day. </a:t>
            </a:r>
            <a:endParaRPr lang="en-GB" baseline="0" dirty="0"/>
          </a:p>
          <a:p>
            <a:endParaRPr lang="en-GB" baseline="0" dirty="0"/>
          </a:p>
          <a:p>
            <a:r>
              <a:rPr lang="en-GB" baseline="0" dirty="0"/>
              <a:t>Candidates and Agents can arrive from 8:00am and wait in the Candidate and Agent room. </a:t>
            </a:r>
          </a:p>
          <a:p>
            <a:endParaRPr lang="en-GB" baseline="0" dirty="0"/>
          </a:p>
          <a:p>
            <a:r>
              <a:rPr lang="en-GB" baseline="0" dirty="0"/>
              <a:t>There will be tea and coffee facilities available for you to make a drink but no drinks will be allowed in the actual count room. </a:t>
            </a:r>
          </a:p>
          <a:p>
            <a:endParaRPr lang="en-GB" baseline="0" dirty="0"/>
          </a:p>
          <a:p>
            <a:r>
              <a:rPr lang="en-GB" baseline="0" dirty="0"/>
              <a:t>We will be starting the Count with the smaller Parish and District seats and you will know in advance which tables will be dealing with each area. More details on this will follow over the next couple of weeks as plans are finalised.</a:t>
            </a:r>
          </a:p>
          <a:p>
            <a:endParaRPr lang="en-GB" baseline="0" dirty="0"/>
          </a:p>
          <a:p>
            <a:r>
              <a:rPr lang="en-GB" baseline="0" dirty="0"/>
              <a:t>We are unable to predict any timings for the day at this stage.</a:t>
            </a:r>
          </a:p>
          <a:p>
            <a:endParaRPr lang="en-GB" baseline="0" dirty="0"/>
          </a:p>
          <a:p>
            <a:r>
              <a:rPr lang="en-GB" baseline="0" dirty="0"/>
              <a:t>We recognise that comms are important both before and during the verification and count; we will ensure we keep candidates/agents aware of timings as best as we can – we have a designated comms officer present on day for that.</a:t>
            </a:r>
          </a:p>
          <a:p>
            <a:endParaRPr lang="en-GB" baseline="0" dirty="0"/>
          </a:p>
          <a:p>
            <a:r>
              <a:rPr lang="en-GB" baseline="0" dirty="0"/>
              <a:t>As using Perton, slightly smaller venue than previously used so both timing of access into the hall and numbers will be critical.  Looking to work with candidates and agents to facilitate a smooth, transparent process.  Suggesting text messages to Agents for notification of wards being counted.</a:t>
            </a:r>
          </a:p>
          <a:p>
            <a:endParaRPr lang="en-GB" baseline="0" dirty="0"/>
          </a:p>
          <a:p>
            <a:r>
              <a:rPr lang="en-GB" baseline="0" dirty="0"/>
              <a:t>Due to the complex nature of counting multi member vacancies, I wanted to run through now how we will approach the counting. </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7F0400E6-0EAD-4363-8D77-703CD3298C5D}" type="slidenum">
              <a:rPr lang="en-GB" smtClean="0"/>
              <a:t>11</a:t>
            </a:fld>
            <a:endParaRPr lang="en-GB"/>
          </a:p>
        </p:txBody>
      </p:sp>
    </p:spTree>
    <p:extLst>
      <p:ext uri="{BB962C8B-B14F-4D97-AF65-F5344CB8AC3E}">
        <p14:creationId xmlns:p14="http://schemas.microsoft.com/office/powerpoint/2010/main" val="269000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300"/>
              </a:spcBef>
              <a:buFont typeface="Arial" panose="020B0604020202020204" pitchFamily="34" charset="0"/>
              <a:buChar char="•"/>
              <a:defRPr/>
            </a:pPr>
            <a:r>
              <a:rPr lang="en-GB" dirty="0"/>
              <a:t>There is often a pattern of voting along political party lines. Used where the voter used all votes. As you can see on the example on the left the</a:t>
            </a:r>
            <a:r>
              <a:rPr lang="en-GB" baseline="0" dirty="0"/>
              <a:t> elector has chosen all the pink party so that would go in the pink party basket and then the example on the right would go in the red party basket. </a:t>
            </a:r>
          </a:p>
          <a:p>
            <a:pPr marL="0" indent="0">
              <a:spcBef>
                <a:spcPts val="300"/>
              </a:spcBef>
              <a:buFont typeface="Arial" panose="020B0604020202020204" pitchFamily="34" charset="0"/>
              <a:buNone/>
              <a:defRPr/>
            </a:pPr>
            <a:endParaRPr lang="en-GB" sz="100" dirty="0"/>
          </a:p>
          <a:p>
            <a:pPr marL="285750" indent="-285750">
              <a:spcBef>
                <a:spcPts val="300"/>
              </a:spcBef>
              <a:buFont typeface="Arial" panose="020B0604020202020204" pitchFamily="34" charset="0"/>
              <a:buChar char="•"/>
              <a:defRPr/>
            </a:pPr>
            <a:r>
              <a:rPr lang="en-GB" dirty="0"/>
              <a:t>The ‘non-conforming’ ballot papers are then dealt with by another mean</a:t>
            </a:r>
            <a:r>
              <a:rPr lang="en-GB" baseline="0" dirty="0"/>
              <a:t> which ill talk about on the next slide. (Grass Skirts)</a:t>
            </a:r>
          </a:p>
          <a:p>
            <a:pPr marL="0" indent="0">
              <a:spcBef>
                <a:spcPts val="300"/>
              </a:spcBef>
              <a:buFont typeface="Arial" panose="020B0604020202020204" pitchFamily="34" charset="0"/>
              <a:buNone/>
              <a:defRPr/>
            </a:pPr>
            <a:endParaRPr lang="en-GB" baseline="0" dirty="0"/>
          </a:p>
          <a:p>
            <a:pPr marL="285750" indent="-285750">
              <a:spcBef>
                <a:spcPts val="300"/>
              </a:spcBef>
              <a:buFont typeface="Arial" panose="020B0604020202020204" pitchFamily="34" charset="0"/>
              <a:buChar char="•"/>
              <a:defRPr/>
            </a:pPr>
            <a:r>
              <a:rPr lang="en-GB" baseline="0" dirty="0"/>
              <a:t>Block voting will work for the District seats but not for the Parish seats as a large proportion has either independent candidate or the description has been left blank. </a:t>
            </a:r>
          </a:p>
          <a:p>
            <a:pPr marL="0" indent="0">
              <a:spcBef>
                <a:spcPts val="300"/>
              </a:spcBef>
              <a:buFont typeface="Arial" panose="020B0604020202020204" pitchFamily="34" charset="0"/>
              <a:buNone/>
              <a:defRPr/>
            </a:pPr>
            <a:endParaRPr lang="en-GB" dirty="0"/>
          </a:p>
          <a:p>
            <a:pPr marL="285750" marR="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dirty="0"/>
              <a:t>So the</a:t>
            </a:r>
            <a:r>
              <a:rPr lang="en-GB" baseline="0" dirty="0"/>
              <a:t> first process is for the Head Counters to commence sorting. </a:t>
            </a:r>
            <a:r>
              <a:rPr lang="en-GB" dirty="0"/>
              <a:t>Counters, supplied with templates for each likely pattern, sort ballot papers accordingly, count them and allocate the number of votes to each candidate in that pile. They will have</a:t>
            </a:r>
            <a:r>
              <a:rPr lang="en-GB" baseline="0" dirty="0"/>
              <a:t> baskets labelled for each party, a doubtful tray and a tray called others. </a:t>
            </a:r>
          </a:p>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lang="en-GB" baseline="0" dirty="0"/>
          </a:p>
          <a:p>
            <a:pPr marL="285750" marR="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baseline="0" dirty="0"/>
              <a:t>So once we have a final total for the block voting, we can then move onto the grass skirts element. </a:t>
            </a:r>
            <a:endParaRPr lang="en-GB" dirty="0"/>
          </a:p>
          <a:p>
            <a:pPr marL="285750" indent="-285750">
              <a:spcBef>
                <a:spcPts val="300"/>
              </a:spcBef>
              <a:buFont typeface="Arial" panose="020B0604020202020204" pitchFamily="34" charset="0"/>
              <a:buChar char="•"/>
              <a:defRPr/>
            </a:pPr>
            <a:endParaRPr lang="en-GB" dirty="0"/>
          </a:p>
          <a:p>
            <a:endParaRPr lang="en-GB" dirty="0"/>
          </a:p>
        </p:txBody>
      </p:sp>
      <p:sp>
        <p:nvSpPr>
          <p:cNvPr id="4" name="Slide Number Placeholder 3"/>
          <p:cNvSpPr>
            <a:spLocks noGrp="1"/>
          </p:cNvSpPr>
          <p:nvPr>
            <p:ph type="sldNum" sz="quarter" idx="10"/>
          </p:nvPr>
        </p:nvSpPr>
        <p:spPr/>
        <p:txBody>
          <a:bodyPr/>
          <a:lstStyle/>
          <a:p>
            <a:fld id="{7F0400E6-0EAD-4363-8D77-703CD3298C5D}" type="slidenum">
              <a:rPr lang="en-GB" smtClean="0"/>
              <a:t>12</a:t>
            </a:fld>
            <a:endParaRPr lang="en-GB"/>
          </a:p>
        </p:txBody>
      </p:sp>
    </p:spTree>
    <p:extLst>
      <p:ext uri="{BB962C8B-B14F-4D97-AF65-F5344CB8AC3E}">
        <p14:creationId xmlns:p14="http://schemas.microsoft.com/office/powerpoint/2010/main" val="84490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dirty="0">
                <a:solidFill>
                  <a:schemeClr val="tx1"/>
                </a:solidFill>
                <a:latin typeface="+mn-lt"/>
                <a:ea typeface="+mn-ea"/>
                <a:cs typeface="+mn-cs"/>
              </a:rPr>
              <a:t>So</a:t>
            </a:r>
            <a:r>
              <a:rPr lang="en-GB" sz="1200" kern="1200" baseline="0" dirty="0">
                <a:solidFill>
                  <a:schemeClr val="tx1"/>
                </a:solidFill>
                <a:latin typeface="+mn-lt"/>
                <a:ea typeface="+mn-ea"/>
                <a:cs typeface="+mn-cs"/>
              </a:rPr>
              <a:t> once the block voting ballot papers and doubtful papers have been dealt with. </a:t>
            </a:r>
          </a:p>
          <a:p>
            <a:pPr marL="0" indent="0">
              <a:buFont typeface="Arial" panose="020B0604020202020204" pitchFamily="34" charset="0"/>
              <a:buNone/>
            </a:pPr>
            <a:endParaRPr lang="en-GB" sz="1200" kern="1200" baseline="0" dirty="0">
              <a:solidFill>
                <a:schemeClr val="tx1"/>
              </a:solidFill>
              <a:latin typeface="+mn-lt"/>
              <a:ea typeface="+mn-ea"/>
              <a:cs typeface="+mn-cs"/>
            </a:endParaRPr>
          </a:p>
          <a:p>
            <a:pPr marL="0" indent="0">
              <a:buFont typeface="Arial" panose="020B0604020202020204" pitchFamily="34" charset="0"/>
              <a:buNone/>
            </a:pPr>
            <a:r>
              <a:rPr lang="en-GB" sz="1200" kern="1200" baseline="0" dirty="0">
                <a:solidFill>
                  <a:schemeClr val="tx1"/>
                </a:solidFill>
                <a:latin typeface="+mn-lt"/>
                <a:ea typeface="+mn-ea"/>
                <a:cs typeface="+mn-cs"/>
              </a:rPr>
              <a:t>The remaining ballot papers are then grass skirted on our counting board. </a:t>
            </a:r>
          </a:p>
          <a:p>
            <a:pPr marL="0" indent="0">
              <a:buFont typeface="Arial" panose="020B0604020202020204" pitchFamily="34" charset="0"/>
              <a:buNone/>
            </a:pPr>
            <a:r>
              <a:rPr lang="en-GB" sz="1200" kern="1200" baseline="0" dirty="0">
                <a:solidFill>
                  <a:schemeClr val="tx1"/>
                </a:solidFill>
                <a:latin typeface="+mn-lt"/>
                <a:ea typeface="+mn-ea"/>
                <a:cs typeface="+mn-cs"/>
              </a:rPr>
              <a:t>The first thing you do is add a coloured control sheet to the far right and then fit 25 ballot papers under the clear plastic. </a:t>
            </a:r>
          </a:p>
          <a:p>
            <a:pPr marL="0" indent="0">
              <a:buFont typeface="Arial" panose="020B0604020202020204" pitchFamily="34" charset="0"/>
              <a:buNone/>
            </a:pPr>
            <a:endParaRPr lang="en-GB" sz="1200" kern="1200" baseline="0" dirty="0">
              <a:solidFill>
                <a:schemeClr val="tx1"/>
              </a:solidFill>
              <a:latin typeface="+mn-lt"/>
              <a:ea typeface="+mn-ea"/>
              <a:cs typeface="+mn-cs"/>
            </a:endParaRPr>
          </a:p>
          <a:p>
            <a:pPr marL="0" indent="0">
              <a:buFont typeface="Arial" panose="020B0604020202020204" pitchFamily="34" charset="0"/>
              <a:buNone/>
            </a:pPr>
            <a:r>
              <a:rPr lang="en-GB" sz="1200" kern="1200" baseline="0" dirty="0">
                <a:solidFill>
                  <a:schemeClr val="tx1"/>
                </a:solidFill>
                <a:latin typeface="+mn-lt"/>
                <a:ea typeface="+mn-ea"/>
                <a:cs typeface="+mn-cs"/>
              </a:rPr>
              <a:t>The counters then go across and add in the end column the number of votes and then work down vertical to work out if there are any votes that haven't been used. </a:t>
            </a:r>
          </a:p>
          <a:p>
            <a:pPr marL="0" indent="0">
              <a:buFont typeface="Arial" panose="020B0604020202020204" pitchFamily="34" charset="0"/>
              <a:buNone/>
            </a:pPr>
            <a:r>
              <a:rPr lang="en-GB" sz="1200" kern="1200" baseline="0" dirty="0">
                <a:solidFill>
                  <a:schemeClr val="tx1"/>
                </a:solidFill>
                <a:latin typeface="+mn-lt"/>
                <a:ea typeface="+mn-ea"/>
                <a:cs typeface="+mn-cs"/>
              </a:rPr>
              <a:t>This is an essential part of the process so we can ensure that we balance back to the number that we have had verification. </a:t>
            </a:r>
          </a:p>
          <a:p>
            <a:pPr marL="0" indent="0">
              <a:buFont typeface="Arial" panose="020B0604020202020204" pitchFamily="34" charset="0"/>
              <a:buNone/>
            </a:pPr>
            <a:endParaRPr lang="en-GB" sz="1200" kern="1200" baseline="0" dirty="0">
              <a:solidFill>
                <a:schemeClr val="tx1"/>
              </a:solidFill>
              <a:latin typeface="+mn-lt"/>
              <a:ea typeface="+mn-ea"/>
              <a:cs typeface="+mn-cs"/>
            </a:endParaRPr>
          </a:p>
          <a:p>
            <a:pPr marL="0" indent="0">
              <a:buFont typeface="Arial" panose="020B0604020202020204" pitchFamily="34" charset="0"/>
              <a:buNone/>
            </a:pPr>
            <a:r>
              <a:rPr lang="en-GB" sz="1200" kern="1200" baseline="0" dirty="0">
                <a:solidFill>
                  <a:schemeClr val="tx1"/>
                </a:solidFill>
                <a:latin typeface="+mn-lt"/>
                <a:ea typeface="+mn-ea"/>
                <a:cs typeface="+mn-cs"/>
              </a:rPr>
              <a:t>So if we had 10 ballot papers with 4 vacant seats, we know that we needed to come back to 40 votes. </a:t>
            </a:r>
          </a:p>
          <a:p>
            <a:pPr marL="0" indent="0">
              <a:buFont typeface="Arial" panose="020B0604020202020204" pitchFamily="34" charset="0"/>
              <a:buNone/>
            </a:pPr>
            <a:r>
              <a:rPr lang="en-GB" sz="1200" kern="1200" baseline="0" dirty="0">
                <a:solidFill>
                  <a:schemeClr val="tx1"/>
                </a:solidFill>
                <a:latin typeface="+mn-lt"/>
                <a:ea typeface="+mn-ea"/>
                <a:cs typeface="+mn-cs"/>
              </a:rPr>
              <a:t> </a:t>
            </a:r>
            <a:endParaRPr lang="en-GB" sz="1200" kern="1200" dirty="0">
              <a:solidFill>
                <a:schemeClr val="tx1"/>
              </a:solidFill>
              <a:latin typeface="+mn-lt"/>
              <a:ea typeface="+mn-ea"/>
              <a:cs typeface="+mn-cs"/>
            </a:endParaRPr>
          </a:p>
          <a:p>
            <a:pPr marL="0" indent="0">
              <a:buFont typeface="Arial" panose="020B0604020202020204" pitchFamily="34" charset="0"/>
              <a:buNone/>
            </a:pPr>
            <a:r>
              <a:rPr lang="en-GB" sz="1200" kern="1200" dirty="0">
                <a:solidFill>
                  <a:schemeClr val="tx1"/>
                </a:solidFill>
                <a:latin typeface="+mn-lt"/>
                <a:ea typeface="+mn-ea"/>
                <a:cs typeface="+mn-cs"/>
              </a:rPr>
              <a:t>Declaration </a:t>
            </a:r>
          </a:p>
          <a:p>
            <a:pPr marL="285750" indent="-285750">
              <a:buFont typeface="Arial" panose="020B0604020202020204" pitchFamily="34" charset="0"/>
              <a:buChar char="•"/>
            </a:pPr>
            <a:r>
              <a:rPr lang="en-GB" sz="1200" kern="1200" dirty="0">
                <a:solidFill>
                  <a:schemeClr val="tx1"/>
                </a:solidFill>
                <a:latin typeface="+mn-lt"/>
                <a:ea typeface="+mn-ea"/>
                <a:cs typeface="+mn-cs"/>
              </a:rPr>
              <a:t>Once we are happy with the result </a:t>
            </a:r>
          </a:p>
          <a:p>
            <a:pPr marL="285750" indent="-285750">
              <a:buFont typeface="Arial" panose="020B0604020202020204" pitchFamily="34" charset="0"/>
              <a:buChar char="•"/>
            </a:pPr>
            <a:r>
              <a:rPr lang="en-GB" sz="1200" kern="1200" dirty="0">
                <a:solidFill>
                  <a:schemeClr val="tx1"/>
                </a:solidFill>
                <a:latin typeface="+mn-lt"/>
                <a:ea typeface="+mn-ea"/>
                <a:cs typeface="+mn-cs"/>
              </a:rPr>
              <a:t>Provisional result shared with Candidates and Agents </a:t>
            </a:r>
          </a:p>
          <a:p>
            <a:pPr marL="285750" indent="-285750">
              <a:buFont typeface="Arial" panose="020B0604020202020204" pitchFamily="34" charset="0"/>
              <a:buChar char="•"/>
            </a:pPr>
            <a:r>
              <a:rPr lang="en-GB" sz="1200" kern="1200" dirty="0">
                <a:solidFill>
                  <a:schemeClr val="tx1"/>
                </a:solidFill>
                <a:latin typeface="+mn-lt"/>
                <a:ea typeface="+mn-ea"/>
                <a:cs typeface="+mn-cs"/>
              </a:rPr>
              <a:t>The Returning Officer makes the declaration public. </a:t>
            </a:r>
          </a:p>
          <a:p>
            <a:endParaRPr lang="en-GB" dirty="0"/>
          </a:p>
        </p:txBody>
      </p:sp>
      <p:sp>
        <p:nvSpPr>
          <p:cNvPr id="4" name="Slide Number Placeholder 3"/>
          <p:cNvSpPr>
            <a:spLocks noGrp="1"/>
          </p:cNvSpPr>
          <p:nvPr>
            <p:ph type="sldNum" sz="quarter" idx="10"/>
          </p:nvPr>
        </p:nvSpPr>
        <p:spPr/>
        <p:txBody>
          <a:bodyPr/>
          <a:lstStyle/>
          <a:p>
            <a:fld id="{7F0400E6-0EAD-4363-8D77-703CD3298C5D}" type="slidenum">
              <a:rPr lang="en-GB" smtClean="0"/>
              <a:t>13</a:t>
            </a:fld>
            <a:endParaRPr lang="en-GB"/>
          </a:p>
        </p:txBody>
      </p:sp>
    </p:spTree>
    <p:extLst>
      <p:ext uri="{BB962C8B-B14F-4D97-AF65-F5344CB8AC3E}">
        <p14:creationId xmlns:p14="http://schemas.microsoft.com/office/powerpoint/2010/main" val="197276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400E6-0EAD-4363-8D77-703CD3298C5D}" type="slidenum">
              <a:rPr lang="en-GB" smtClean="0"/>
              <a:t>14</a:t>
            </a:fld>
            <a:endParaRPr lang="en-GB"/>
          </a:p>
        </p:txBody>
      </p:sp>
    </p:spTree>
    <p:extLst>
      <p:ext uri="{BB962C8B-B14F-4D97-AF65-F5344CB8AC3E}">
        <p14:creationId xmlns:p14="http://schemas.microsoft.com/office/powerpoint/2010/main" val="256309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0400E6-0EAD-4363-8D77-703CD3298C5D}" type="slidenum">
              <a:rPr lang="en-GB" smtClean="0"/>
              <a:t>2</a:t>
            </a:fld>
            <a:endParaRPr lang="en-GB"/>
          </a:p>
        </p:txBody>
      </p:sp>
    </p:spTree>
    <p:extLst>
      <p:ext uri="{BB962C8B-B14F-4D97-AF65-F5344CB8AC3E}">
        <p14:creationId xmlns:p14="http://schemas.microsoft.com/office/powerpoint/2010/main" val="3538500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t>
            </a:r>
            <a:r>
              <a:rPr lang="en-GB" baseline="0" dirty="0"/>
              <a:t> the next few slides, I will be updating you on what has happened since close of nominations on Tuesday, a look at the timetable and take you through the verification and the count. </a:t>
            </a:r>
            <a:endParaRPr lang="en-GB" dirty="0"/>
          </a:p>
        </p:txBody>
      </p:sp>
      <p:sp>
        <p:nvSpPr>
          <p:cNvPr id="4" name="Slide Number Placeholder 3"/>
          <p:cNvSpPr>
            <a:spLocks noGrp="1"/>
          </p:cNvSpPr>
          <p:nvPr>
            <p:ph type="sldNum" sz="quarter" idx="10"/>
          </p:nvPr>
        </p:nvSpPr>
        <p:spPr/>
        <p:txBody>
          <a:bodyPr/>
          <a:lstStyle/>
          <a:p>
            <a:fld id="{7F0400E6-0EAD-4363-8D77-703CD3298C5D}" type="slidenum">
              <a:rPr lang="en-GB" smtClean="0"/>
              <a:t>3</a:t>
            </a:fld>
            <a:endParaRPr lang="en-GB"/>
          </a:p>
        </p:txBody>
      </p:sp>
    </p:spTree>
    <p:extLst>
      <p:ext uri="{BB962C8B-B14F-4D97-AF65-F5344CB8AC3E}">
        <p14:creationId xmlns:p14="http://schemas.microsoft.com/office/powerpoint/2010/main" val="2212958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does that mean in terms of ballot papers</a:t>
            </a:r>
            <a:r>
              <a:rPr lang="en-GB" baseline="0" dirty="0"/>
              <a:t>. </a:t>
            </a:r>
          </a:p>
          <a:p>
            <a:endParaRPr lang="en-GB" baseline="0" dirty="0"/>
          </a:p>
          <a:p>
            <a:r>
              <a:rPr lang="en-GB" baseline="0" dirty="0"/>
              <a:t>So there are 2 different combinations of what will be happening across the District. </a:t>
            </a:r>
          </a:p>
          <a:p>
            <a:endParaRPr lang="en-GB" baseline="0" dirty="0"/>
          </a:p>
          <a:p>
            <a:r>
              <a:rPr lang="en-GB" baseline="0" dirty="0"/>
              <a:t>As all 20 District areas are contested, the 7 Parish Wards will be combined with the District so the electors will receive 2 ballot papers. They will be issued with the District paper first and then the Parish paper. This is to avoid cross contamination with the ballot boxes. An example of this would be Codsall District and Codsall North Parish Ward. </a:t>
            </a:r>
          </a:p>
          <a:p>
            <a:endParaRPr lang="en-GB" baseline="0" dirty="0"/>
          </a:p>
          <a:p>
            <a:r>
              <a:rPr lang="en-GB" baseline="0" dirty="0"/>
              <a:t>Where the District is standalone, electors will receive the one ballot paper.</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Just a reminder that the d</a:t>
            </a:r>
            <a:r>
              <a:rPr lang="en-GB" baseline="0" dirty="0"/>
              <a:t>istrict papers will be printed on aqua and the parish ballot papers printed on white. </a:t>
            </a:r>
          </a:p>
          <a:p>
            <a:endParaRPr lang="en-GB" dirty="0"/>
          </a:p>
        </p:txBody>
      </p:sp>
      <p:sp>
        <p:nvSpPr>
          <p:cNvPr id="4" name="Slide Number Placeholder 3"/>
          <p:cNvSpPr>
            <a:spLocks noGrp="1"/>
          </p:cNvSpPr>
          <p:nvPr>
            <p:ph type="sldNum" sz="quarter" idx="10"/>
          </p:nvPr>
        </p:nvSpPr>
        <p:spPr/>
        <p:txBody>
          <a:bodyPr/>
          <a:lstStyle/>
          <a:p>
            <a:fld id="{7F0400E6-0EAD-4363-8D77-703CD3298C5D}" type="slidenum">
              <a:rPr lang="en-GB" smtClean="0"/>
              <a:t>4</a:t>
            </a:fld>
            <a:endParaRPr lang="en-GB"/>
          </a:p>
        </p:txBody>
      </p:sp>
    </p:spTree>
    <p:extLst>
      <p:ext uri="{BB962C8B-B14F-4D97-AF65-F5344CB8AC3E}">
        <p14:creationId xmlns:p14="http://schemas.microsoft.com/office/powerpoint/2010/main" val="4141305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a:t>
            </a:r>
            <a:r>
              <a:rPr lang="en-GB" baseline="0" dirty="0"/>
              <a:t> statement of persons nominated, uncontested notices and notice of election agents was published on our website, social media, we sent it to Parish clerks to display in their noticeboards and outside the Council Offices. These were published after much checking and rechecking!</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All 27 ballot papers have now been signed off with our printers and the main batch of Absent Votes will be sent out around the 14</a:t>
            </a:r>
            <a:r>
              <a:rPr lang="en-GB" baseline="30000" dirty="0"/>
              <a:t>th</a:t>
            </a:r>
            <a:r>
              <a:rPr lang="en-GB" baseline="0" dirty="0"/>
              <a:t> April. They will be going out first class. The deadline for PV applications is the 18 April at 5.00p.m. so a smaller </a:t>
            </a:r>
            <a:r>
              <a:rPr lang="en-GB" sz="800" kern="1200" dirty="0">
                <a:solidFill>
                  <a:schemeClr val="tx1"/>
                </a:solidFill>
                <a:latin typeface="+mn-lt"/>
                <a:ea typeface="+mn-ea"/>
                <a:cs typeface="+mn-cs"/>
              </a:rPr>
              <a:t>2</a:t>
            </a:r>
            <a:r>
              <a:rPr lang="en-GB" sz="800" kern="1200" baseline="30000" dirty="0">
                <a:solidFill>
                  <a:schemeClr val="tx1"/>
                </a:solidFill>
                <a:latin typeface="+mn-lt"/>
                <a:ea typeface="+mn-ea"/>
                <a:cs typeface="+mn-cs"/>
              </a:rPr>
              <a:t>nd</a:t>
            </a:r>
            <a:r>
              <a:rPr lang="en-GB" sz="800" kern="1200" dirty="0">
                <a:solidFill>
                  <a:schemeClr val="tx1"/>
                </a:solidFill>
                <a:latin typeface="+mn-lt"/>
                <a:ea typeface="+mn-ea"/>
                <a:cs typeface="+mn-cs"/>
              </a:rPr>
              <a:t> batch sent out around the 21</a:t>
            </a:r>
            <a:r>
              <a:rPr lang="en-GB" sz="800" kern="1200" baseline="30000" dirty="0">
                <a:solidFill>
                  <a:schemeClr val="tx1"/>
                </a:solidFill>
                <a:latin typeface="+mn-lt"/>
                <a:ea typeface="+mn-ea"/>
                <a:cs typeface="+mn-cs"/>
              </a:rPr>
              <a:t>st</a:t>
            </a:r>
            <a:r>
              <a:rPr lang="en-GB" sz="800" kern="1200" dirty="0">
                <a:solidFill>
                  <a:schemeClr val="tx1"/>
                </a:solidFill>
                <a:latin typeface="+mn-lt"/>
                <a:ea typeface="+mn-ea"/>
                <a:cs typeface="+mn-cs"/>
              </a:rPr>
              <a:t> April to capture any new applications. </a:t>
            </a:r>
          </a:p>
          <a:p>
            <a:endParaRPr lang="en-GB" baseline="0" dirty="0"/>
          </a:p>
          <a:p>
            <a:r>
              <a:rPr lang="en-GB" baseline="0" dirty="0"/>
              <a:t>Training – On 19</a:t>
            </a:r>
            <a:r>
              <a:rPr lang="en-GB" baseline="30000" dirty="0"/>
              <a:t>th</a:t>
            </a:r>
            <a:r>
              <a:rPr lang="en-GB" baseline="0" dirty="0"/>
              <a:t> and 20</a:t>
            </a:r>
            <a:r>
              <a:rPr lang="en-GB" baseline="30000" dirty="0"/>
              <a:t>th</a:t>
            </a:r>
            <a:r>
              <a:rPr lang="en-GB" baseline="0" dirty="0"/>
              <a:t> April we will be training all our Poll Clerks and Presiding Officers using an online training portal and live training sessions. </a:t>
            </a:r>
          </a:p>
          <a:p>
            <a:endParaRPr lang="en-GB" baseline="0" dirty="0"/>
          </a:p>
          <a:p>
            <a:r>
              <a:rPr lang="en-GB" baseline="0" dirty="0"/>
              <a:t>We are again printing all the District election paperwork off in Aqua and the Parish in White. </a:t>
            </a:r>
          </a:p>
          <a:p>
            <a:endParaRPr lang="en-GB" baseline="0" dirty="0"/>
          </a:p>
          <a:p>
            <a:r>
              <a:rPr lang="en-GB" baseline="0" dirty="0"/>
              <a:t>We have also started working on producing all the verification and count paperwork which as you can imagine is a huge amount of paperwork that needs to be co-ordinated. </a:t>
            </a:r>
            <a:endParaRPr lang="en-GB" dirty="0"/>
          </a:p>
        </p:txBody>
      </p:sp>
      <p:sp>
        <p:nvSpPr>
          <p:cNvPr id="4" name="Slide Number Placeholder 3"/>
          <p:cNvSpPr>
            <a:spLocks noGrp="1"/>
          </p:cNvSpPr>
          <p:nvPr>
            <p:ph type="sldNum" sz="quarter" idx="10"/>
          </p:nvPr>
        </p:nvSpPr>
        <p:spPr/>
        <p:txBody>
          <a:bodyPr/>
          <a:lstStyle/>
          <a:p>
            <a:fld id="{7F0400E6-0EAD-4363-8D77-703CD3298C5D}" type="slidenum">
              <a:rPr lang="en-GB" smtClean="0"/>
              <a:t>5</a:t>
            </a:fld>
            <a:endParaRPr lang="en-GB"/>
          </a:p>
        </p:txBody>
      </p:sp>
    </p:spTree>
    <p:extLst>
      <p:ext uri="{BB962C8B-B14F-4D97-AF65-F5344CB8AC3E}">
        <p14:creationId xmlns:p14="http://schemas.microsoft.com/office/powerpoint/2010/main" val="354291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brief reminder of the timetable is shown on the slide. </a:t>
            </a:r>
          </a:p>
          <a:p>
            <a:endParaRPr lang="en-GB" baseline="0" dirty="0"/>
          </a:p>
          <a:p>
            <a:r>
              <a:rPr lang="en-GB" baseline="0" dirty="0"/>
              <a:t>The last day to register to vote on the 4</a:t>
            </a:r>
            <a:r>
              <a:rPr lang="en-GB" baseline="30000" dirty="0"/>
              <a:t>th</a:t>
            </a:r>
            <a:r>
              <a:rPr lang="en-GB" baseline="0" dirty="0"/>
              <a:t> May is this 17 April and then new PV applications need to reach us by 5pm 18 April 2023.</a:t>
            </a:r>
          </a:p>
          <a:p>
            <a:endParaRPr lang="en-GB" baseline="0" dirty="0"/>
          </a:p>
          <a:p>
            <a:r>
              <a:rPr lang="en-GB" baseline="0" dirty="0"/>
              <a:t>The key on this slide for you is the items highlighted in red. </a:t>
            </a:r>
          </a:p>
          <a:p>
            <a:endParaRPr lang="en-GB" dirty="0"/>
          </a:p>
          <a:p>
            <a:pPr rtl="0" eaLnBrk="1" fontAlgn="t" latinLnBrk="0" hangingPunct="1"/>
            <a:r>
              <a:rPr lang="en-GB" sz="1200" b="0" i="0" u="none" strike="noStrike" kern="1200" dirty="0">
                <a:solidFill>
                  <a:schemeClr val="tx1"/>
                </a:solidFill>
                <a:effectLst/>
                <a:latin typeface="+mn-lt"/>
                <a:ea typeface="+mn-ea"/>
                <a:cs typeface="+mn-cs"/>
              </a:rPr>
              <a:t>Deadline Appointment of Verification and guests and Postal Voting</a:t>
            </a:r>
            <a:r>
              <a:rPr lang="en-GB" sz="1200" b="0" i="0" u="none" strike="noStrike" kern="1200" baseline="0" dirty="0">
                <a:solidFill>
                  <a:schemeClr val="tx1"/>
                </a:solidFill>
                <a:effectLst/>
                <a:latin typeface="+mn-lt"/>
                <a:ea typeface="+mn-ea"/>
                <a:cs typeface="+mn-cs"/>
              </a:rPr>
              <a:t> Agents – </a:t>
            </a:r>
            <a:r>
              <a:rPr lang="en-GB" sz="1200" b="0" i="0" u="none" strike="noStrike" kern="1200" dirty="0">
                <a:solidFill>
                  <a:schemeClr val="tx1"/>
                </a:solidFill>
                <a:effectLst/>
                <a:latin typeface="+mn-lt"/>
                <a:ea typeface="+mn-ea"/>
                <a:cs typeface="+mn-cs"/>
              </a:rPr>
              <a:t>26 April 2023 </a:t>
            </a:r>
          </a:p>
          <a:p>
            <a:pPr rtl="0" eaLnBrk="1" fontAlgn="t" latinLnBrk="0" hangingPunct="1"/>
            <a:r>
              <a:rPr lang="en-GB" sz="1200" b="0" i="0" u="none" strike="noStrike" kern="1200" dirty="0">
                <a:solidFill>
                  <a:schemeClr val="tx1"/>
                </a:solidFill>
                <a:effectLst/>
                <a:latin typeface="+mn-lt"/>
                <a:ea typeface="+mn-ea"/>
                <a:cs typeface="+mn-cs"/>
              </a:rPr>
              <a:t>Appointment notice of Poll and Count Agents – 27 April 2023</a:t>
            </a:r>
          </a:p>
          <a:p>
            <a:endParaRPr lang="en-GB" dirty="0"/>
          </a:p>
        </p:txBody>
      </p:sp>
      <p:sp>
        <p:nvSpPr>
          <p:cNvPr id="4" name="Slide Number Placeholder 3"/>
          <p:cNvSpPr>
            <a:spLocks noGrp="1"/>
          </p:cNvSpPr>
          <p:nvPr>
            <p:ph type="sldNum" sz="quarter" idx="10"/>
          </p:nvPr>
        </p:nvSpPr>
        <p:spPr/>
        <p:txBody>
          <a:bodyPr/>
          <a:lstStyle/>
          <a:p>
            <a:fld id="{7F0400E6-0EAD-4363-8D77-703CD3298C5D}" type="slidenum">
              <a:rPr lang="en-GB" smtClean="0"/>
              <a:t>6</a:t>
            </a:fld>
            <a:endParaRPr lang="en-GB"/>
          </a:p>
        </p:txBody>
      </p:sp>
    </p:spTree>
    <p:extLst>
      <p:ext uri="{BB962C8B-B14F-4D97-AF65-F5344CB8AC3E}">
        <p14:creationId xmlns:p14="http://schemas.microsoft.com/office/powerpoint/2010/main" val="1645849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to provide you with some information on the process. </a:t>
            </a:r>
          </a:p>
          <a:p>
            <a:endParaRPr lang="en-GB" dirty="0"/>
          </a:p>
          <a:p>
            <a:r>
              <a:rPr lang="en-GB" dirty="0"/>
              <a:t>All</a:t>
            </a:r>
            <a:r>
              <a:rPr lang="en-GB" baseline="0" dirty="0"/>
              <a:t> return envelopes back to use include the ward which they are for. </a:t>
            </a:r>
          </a:p>
          <a:p>
            <a:endParaRPr lang="en-GB" baseline="0" dirty="0"/>
          </a:p>
          <a:p>
            <a:r>
              <a:rPr lang="en-GB" baseline="0" dirty="0"/>
              <a:t>If a District and Parish area is combined then the ballot paper pack will include both ballot papers and the District seat will be highlighted on the front of the envelope to assist us when we receive it back in. We will then check that the correct DOB and signature matches our records. If it matches, the ballot papers will then be opened from the envelope A and then stored in the Ballot Box ready to be taken to the Count. </a:t>
            </a:r>
          </a:p>
          <a:p>
            <a:endParaRPr lang="en-GB" baseline="0" dirty="0"/>
          </a:p>
          <a:p>
            <a:r>
              <a:rPr lang="en-GB" baseline="0" dirty="0"/>
              <a:t>The 1</a:t>
            </a:r>
            <a:r>
              <a:rPr lang="en-GB" baseline="30000" dirty="0"/>
              <a:t>st</a:t>
            </a:r>
            <a:r>
              <a:rPr lang="en-GB" baseline="0" dirty="0"/>
              <a:t> session will be on the 27</a:t>
            </a:r>
            <a:r>
              <a:rPr lang="en-GB" baseline="30000" dirty="0"/>
              <a:t>th</a:t>
            </a:r>
            <a:r>
              <a:rPr lang="en-GB" baseline="0" dirty="0"/>
              <a:t> April and normally dependent on turnout, the first few days are busy. We will keep our website updated if we need to amend any of our sessions. </a:t>
            </a:r>
          </a:p>
          <a:p>
            <a:endParaRPr lang="en-GB" baseline="0" dirty="0"/>
          </a:p>
          <a:p>
            <a:r>
              <a:rPr lang="en-GB" baseline="0" dirty="0"/>
              <a:t>Candidates and Agents are entitled to attend any session and can appoint Postal Vote agents. If you can come and let me know what ward it is that you are interested in, if we haven't already opened that ward then we will do our best to open what you are interested in. All ballot papers will be kept face down. </a:t>
            </a:r>
            <a:endParaRPr lang="en-GB" dirty="0"/>
          </a:p>
        </p:txBody>
      </p:sp>
      <p:sp>
        <p:nvSpPr>
          <p:cNvPr id="4" name="Slide Number Placeholder 3"/>
          <p:cNvSpPr>
            <a:spLocks noGrp="1"/>
          </p:cNvSpPr>
          <p:nvPr>
            <p:ph type="sldNum" sz="quarter" idx="10"/>
          </p:nvPr>
        </p:nvSpPr>
        <p:spPr/>
        <p:txBody>
          <a:bodyPr/>
          <a:lstStyle/>
          <a:p>
            <a:fld id="{7F0400E6-0EAD-4363-8D77-703CD3298C5D}" type="slidenum">
              <a:rPr lang="en-GB" smtClean="0"/>
              <a:t>7</a:t>
            </a:fld>
            <a:endParaRPr lang="en-GB"/>
          </a:p>
        </p:txBody>
      </p:sp>
    </p:spTree>
    <p:extLst>
      <p:ext uri="{BB962C8B-B14F-4D97-AF65-F5344CB8AC3E}">
        <p14:creationId xmlns:p14="http://schemas.microsoft.com/office/powerpoint/2010/main" val="7311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 list of our polling stations, can be found on our website.   81 in total.</a:t>
            </a:r>
          </a:p>
          <a:p>
            <a:endParaRPr lang="en-GB" baseline="0" dirty="0"/>
          </a:p>
          <a:p>
            <a:r>
              <a:rPr lang="en-GB" baseline="0" dirty="0"/>
              <a:t>We will have 8 Polling Station Inspectors that will be visiting a set round of Polling Stations at least twice during the day and will have a base at one.  PSIs additional resource in case of issue arising at any of the stations.  Can adjudicate if issues arise such as with tellers etc.  </a:t>
            </a:r>
            <a:br>
              <a:rPr lang="en-GB" baseline="0" dirty="0"/>
            </a:br>
            <a:br>
              <a:rPr lang="en-GB" baseline="0" dirty="0"/>
            </a:br>
            <a:r>
              <a:rPr lang="en-GB" baseline="0" dirty="0"/>
              <a:t>Candidates and agents are encouraged to read EC guidance on behaviour at polling stations which is available on their website.</a:t>
            </a:r>
          </a:p>
          <a:p>
            <a:endParaRPr lang="en-GB" baseline="0" dirty="0"/>
          </a:p>
          <a:p>
            <a:r>
              <a:rPr lang="en-GB" baseline="0" dirty="0"/>
              <a:t>For any elector queries you receive, please provide them with the helpline number 01902 696121 that will be manned from 6:30am.</a:t>
            </a:r>
          </a:p>
          <a:p>
            <a:endParaRPr lang="en-GB" baseline="0" dirty="0"/>
          </a:p>
          <a:p>
            <a:r>
              <a:rPr lang="en-GB" baseline="0" dirty="0"/>
              <a:t>The Elections Office will also be open from 6:30am in case you have any queries. </a:t>
            </a:r>
          </a:p>
          <a:p>
            <a:r>
              <a:rPr lang="en-GB" baseline="0" dirty="0"/>
              <a:t>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7F0400E6-0EAD-4363-8D77-703CD3298C5D}" type="slidenum">
              <a:rPr lang="en-GB" smtClean="0"/>
              <a:t>8</a:t>
            </a:fld>
            <a:endParaRPr lang="en-GB"/>
          </a:p>
        </p:txBody>
      </p:sp>
    </p:spTree>
    <p:extLst>
      <p:ext uri="{BB962C8B-B14F-4D97-AF65-F5344CB8AC3E}">
        <p14:creationId xmlns:p14="http://schemas.microsoft.com/office/powerpoint/2010/main" val="121038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The Ballot Boxes will be receipted at Codsall Community Hub (Council Offices) where they will be stored overnight securely. </a:t>
            </a:r>
            <a:r>
              <a:rPr lang="en-GB" sz="1200" kern="1200" dirty="0">
                <a:solidFill>
                  <a:schemeClr val="tx1"/>
                </a:solidFill>
                <a:latin typeface="+mn-lt"/>
                <a:ea typeface="+mn-ea"/>
                <a:cs typeface="+mn-cs"/>
              </a:rPr>
              <a:t>Verification will then take</a:t>
            </a:r>
            <a:r>
              <a:rPr lang="en-GB" sz="1200" kern="1200" baseline="0" dirty="0">
                <a:solidFill>
                  <a:schemeClr val="tx1"/>
                </a:solidFill>
                <a:latin typeface="+mn-lt"/>
                <a:ea typeface="+mn-ea"/>
                <a:cs typeface="+mn-cs"/>
              </a:rPr>
              <a:t> place at Perton Civic Centre as we have used this venue previously.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The Ballot Boxes will be checked in at the Council Offices. Certain checks are carried out before the Presiding Officer is allowed to leave for example checking that the Ballot Paper Account is correct.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Early on Friday, 5 May, the boxes are transported securely to Perton Civic Centre then brought into the Hall by dedicated staff, allocated and then distributed to the correct, pre allocated 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In essence all we are doing during the verification stage is checking that the ballot papers in the box matches what is on the ballot paper account. There will be a separate team that will be opening all the unused sacks up in the ballot box receipting room to provide an additional check.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The Returning Officer will be providing updates on what each table are verifying and when they process has been completed. For each ward that has been verified the ballot papers, will be sealed away in a clear container and the seals captured.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All verification statements will be posted on the noticeboards as we go through the day which will include the turnout as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We will arrange for security to stay with the ballot boxes during the night. </a:t>
            </a:r>
          </a:p>
          <a:p>
            <a:endParaRPr lang="en-GB" dirty="0"/>
          </a:p>
        </p:txBody>
      </p:sp>
      <p:sp>
        <p:nvSpPr>
          <p:cNvPr id="4" name="Slide Number Placeholder 3"/>
          <p:cNvSpPr>
            <a:spLocks noGrp="1"/>
          </p:cNvSpPr>
          <p:nvPr>
            <p:ph type="sldNum" sz="quarter" idx="10"/>
          </p:nvPr>
        </p:nvSpPr>
        <p:spPr/>
        <p:txBody>
          <a:bodyPr/>
          <a:lstStyle/>
          <a:p>
            <a:fld id="{7F0400E6-0EAD-4363-8D77-703CD3298C5D}" type="slidenum">
              <a:rPr lang="en-GB" smtClean="0"/>
              <a:t>9</a:t>
            </a:fld>
            <a:endParaRPr lang="en-GB"/>
          </a:p>
        </p:txBody>
      </p:sp>
    </p:spTree>
    <p:extLst>
      <p:ext uri="{BB962C8B-B14F-4D97-AF65-F5344CB8AC3E}">
        <p14:creationId xmlns:p14="http://schemas.microsoft.com/office/powerpoint/2010/main" val="139564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171198-D141-46B0-8566-2D570F918E1A}"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17E479C-8C8D-44DF-883A-EC119193949D}" type="slidenum">
              <a:rPr lang="en-GB" smtClean="0"/>
              <a:t>‹#›</a:t>
            </a:fld>
            <a:endParaRPr lang="en-GB"/>
          </a:p>
        </p:txBody>
      </p:sp>
    </p:spTree>
    <p:extLst>
      <p:ext uri="{BB962C8B-B14F-4D97-AF65-F5344CB8AC3E}">
        <p14:creationId xmlns:p14="http://schemas.microsoft.com/office/powerpoint/2010/main" val="161909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71198-D141-46B0-8566-2D570F918E1A}"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7E479C-8C8D-44DF-883A-EC119193949D}" type="slidenum">
              <a:rPr lang="en-GB" smtClean="0"/>
              <a:t>‹#›</a:t>
            </a:fld>
            <a:endParaRPr lang="en-GB"/>
          </a:p>
        </p:txBody>
      </p:sp>
    </p:spTree>
    <p:extLst>
      <p:ext uri="{BB962C8B-B14F-4D97-AF65-F5344CB8AC3E}">
        <p14:creationId xmlns:p14="http://schemas.microsoft.com/office/powerpoint/2010/main" val="295298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71198-D141-46B0-8566-2D570F918E1A}"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7E479C-8C8D-44DF-883A-EC119193949D}"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4123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9171198-D141-46B0-8566-2D570F918E1A}" type="datetimeFigureOut">
              <a:rPr lang="en-GB" smtClean="0"/>
              <a:t>06/04/2023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7E479C-8C8D-44DF-883A-EC119193949D}" type="slidenum">
              <a:rPr lang="en-GB" smtClean="0"/>
              <a:t>‹#›</a:t>
            </a:fld>
            <a:endParaRPr lang="en-GB"/>
          </a:p>
        </p:txBody>
      </p:sp>
    </p:spTree>
    <p:extLst>
      <p:ext uri="{BB962C8B-B14F-4D97-AF65-F5344CB8AC3E}">
        <p14:creationId xmlns:p14="http://schemas.microsoft.com/office/powerpoint/2010/main" val="3406409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9171198-D141-46B0-8566-2D570F918E1A}" type="datetimeFigureOut">
              <a:rPr lang="en-GB" smtClean="0"/>
              <a:t>06/04/2023</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7E479C-8C8D-44DF-883A-EC119193949D}"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65667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9171198-D141-46B0-8566-2D570F918E1A}" type="datetimeFigureOut">
              <a:rPr lang="en-GB" smtClean="0"/>
              <a:t>06/04/2023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7E479C-8C8D-44DF-883A-EC119193949D}" type="slidenum">
              <a:rPr lang="en-GB" smtClean="0"/>
              <a:t>‹#›</a:t>
            </a:fld>
            <a:endParaRPr lang="en-GB"/>
          </a:p>
        </p:txBody>
      </p:sp>
    </p:spTree>
    <p:extLst>
      <p:ext uri="{BB962C8B-B14F-4D97-AF65-F5344CB8AC3E}">
        <p14:creationId xmlns:p14="http://schemas.microsoft.com/office/powerpoint/2010/main" val="1000085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71198-D141-46B0-8566-2D570F918E1A}"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7E479C-8C8D-44DF-883A-EC119193949D}" type="slidenum">
              <a:rPr lang="en-GB" smtClean="0"/>
              <a:t>‹#›</a:t>
            </a:fld>
            <a:endParaRPr lang="en-GB"/>
          </a:p>
        </p:txBody>
      </p:sp>
    </p:spTree>
    <p:extLst>
      <p:ext uri="{BB962C8B-B14F-4D97-AF65-F5344CB8AC3E}">
        <p14:creationId xmlns:p14="http://schemas.microsoft.com/office/powerpoint/2010/main" val="947355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71198-D141-46B0-8566-2D570F918E1A}"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7E479C-8C8D-44DF-883A-EC119193949D}" type="slidenum">
              <a:rPr lang="en-GB" smtClean="0"/>
              <a:t>‹#›</a:t>
            </a:fld>
            <a:endParaRPr lang="en-GB"/>
          </a:p>
        </p:txBody>
      </p:sp>
    </p:spTree>
    <p:extLst>
      <p:ext uri="{BB962C8B-B14F-4D97-AF65-F5344CB8AC3E}">
        <p14:creationId xmlns:p14="http://schemas.microsoft.com/office/powerpoint/2010/main" val="555415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ight Blue_Cover">
    <p:spTree>
      <p:nvGrpSpPr>
        <p:cNvPr id="1" name=""/>
        <p:cNvGrpSpPr/>
        <p:nvPr/>
      </p:nvGrpSpPr>
      <p:grpSpPr>
        <a:xfrm>
          <a:off x="0" y="0"/>
          <a:ext cx="0" cy="0"/>
          <a:chOff x="0" y="0"/>
          <a:chExt cx="0" cy="0"/>
        </a:xfrm>
      </p:grpSpPr>
      <p:sp>
        <p:nvSpPr>
          <p:cNvPr id="7" name="Rectangle 6"/>
          <p:cNvSpPr/>
          <p:nvPr userDrawn="1"/>
        </p:nvSpPr>
        <p:spPr>
          <a:xfrm>
            <a:off x="0" y="4446000"/>
            <a:ext cx="12189174" cy="2412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815" y="4446000"/>
            <a:ext cx="3744940" cy="242405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679" y="4839512"/>
            <a:ext cx="3431926" cy="1586992"/>
          </a:xfrm>
          <a:prstGeom prst="rect">
            <a:avLst/>
          </a:prstGeom>
        </p:spPr>
      </p:pic>
      <p:sp>
        <p:nvSpPr>
          <p:cNvPr id="13" name="Text Placeholder 12"/>
          <p:cNvSpPr>
            <a:spLocks noGrp="1"/>
          </p:cNvSpPr>
          <p:nvPr>
            <p:ph type="body" sz="quarter" idx="10" hasCustomPrompt="1"/>
          </p:nvPr>
        </p:nvSpPr>
        <p:spPr>
          <a:xfrm>
            <a:off x="4294503" y="5142814"/>
            <a:ext cx="7133219" cy="614363"/>
          </a:xfrm>
        </p:spPr>
        <p:txBody>
          <a:bodyPr lIns="0" rIns="0">
            <a:noAutofit/>
          </a:bodyPr>
          <a:lstStyle>
            <a:lvl1pPr marL="0" indent="0" algn="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Presentation Title</a:t>
            </a:r>
            <a:endParaRPr lang="en-US"/>
          </a:p>
        </p:txBody>
      </p:sp>
      <p:sp>
        <p:nvSpPr>
          <p:cNvPr id="14" name="Text Placeholder 12"/>
          <p:cNvSpPr>
            <a:spLocks noGrp="1"/>
          </p:cNvSpPr>
          <p:nvPr>
            <p:ph type="body" sz="quarter" idx="11" hasCustomPrompt="1"/>
          </p:nvPr>
        </p:nvSpPr>
        <p:spPr>
          <a:xfrm>
            <a:off x="4286308" y="5741016"/>
            <a:ext cx="7133219" cy="518837"/>
          </a:xfrm>
        </p:spPr>
        <p:txBody>
          <a:bodyPr lIns="0" rIns="0">
            <a:noAutofit/>
          </a:bodyPr>
          <a:lstStyle>
            <a:lvl1pPr marL="0" indent="0" algn="r">
              <a:buNone/>
              <a:defRPr sz="20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Sub title</a:t>
            </a:r>
            <a:endParaRPr lang="en-US"/>
          </a:p>
        </p:txBody>
      </p:sp>
      <p:sp>
        <p:nvSpPr>
          <p:cNvPr id="3" name="Picture Placeholder 2"/>
          <p:cNvSpPr>
            <a:spLocks noGrp="1"/>
          </p:cNvSpPr>
          <p:nvPr>
            <p:ph type="pic" sz="quarter" idx="12"/>
          </p:nvPr>
        </p:nvSpPr>
        <p:spPr>
          <a:xfrm>
            <a:off x="0" y="0"/>
            <a:ext cx="12189174" cy="4446000"/>
          </a:xfrm>
        </p:spPr>
        <p:txBody>
          <a:bodyPr/>
          <a:lstStyle/>
          <a:p>
            <a:endParaRPr lang="en-US"/>
          </a:p>
        </p:txBody>
      </p:sp>
    </p:spTree>
    <p:extLst>
      <p:ext uri="{BB962C8B-B14F-4D97-AF65-F5344CB8AC3E}">
        <p14:creationId xmlns:p14="http://schemas.microsoft.com/office/powerpoint/2010/main" val="1255492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870560"/>
          </a:xfrm>
        </p:spPr>
        <p:txBody>
          <a:bodyPr anchor="b">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838200" y="2180492"/>
            <a:ext cx="10515600" cy="40913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CAE88FC-021C-9A41-9CF0-FE4981C0D4B4}" type="datetimeFigureOut">
              <a:rPr lang="en-US" smtClean="0">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24504C-0EA8-F44C-BFA2-31E23CC842D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6106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870560"/>
          </a:xfrm>
        </p:spPr>
        <p:txBody>
          <a:bodyPr anchor="b">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838200" y="2180492"/>
            <a:ext cx="10515600" cy="40913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D05C54-4506-CD47-A373-F30516C7E5CD}" type="datetimeFigureOut">
              <a:rPr lang="en-US" smtClean="0">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4F904E-19F9-C841-BE99-DE68B710C4F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14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71198-D141-46B0-8566-2D570F918E1A}"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7E479C-8C8D-44DF-883A-EC119193949D}" type="slidenum">
              <a:rPr lang="en-GB" smtClean="0"/>
              <a:t>‹#›</a:t>
            </a:fld>
            <a:endParaRPr lang="en-GB"/>
          </a:p>
        </p:txBody>
      </p:sp>
    </p:spTree>
    <p:extLst>
      <p:ext uri="{BB962C8B-B14F-4D97-AF65-F5344CB8AC3E}">
        <p14:creationId xmlns:p14="http://schemas.microsoft.com/office/powerpoint/2010/main" val="1734410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870560"/>
          </a:xfrm>
        </p:spPr>
        <p:txBody>
          <a:bodyPr anchor="b">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838200" y="2180492"/>
            <a:ext cx="10515600" cy="40913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D05C54-4506-CD47-A373-F30516C7E5CD}" type="datetimeFigureOut">
              <a:rPr lang="en-US" smtClean="0">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4F904E-19F9-C841-BE99-DE68B710C4F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5147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870560"/>
          </a:xfrm>
        </p:spPr>
        <p:txBody>
          <a:bodyPr anchor="b">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838200" y="2180492"/>
            <a:ext cx="10515600" cy="40913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D05C54-4506-CD47-A373-F30516C7E5CD}" type="datetimeFigureOut">
              <a:rPr lang="en-US" smtClean="0">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4F904E-19F9-C841-BE99-DE68B710C4F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4322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870560"/>
          </a:xfrm>
        </p:spPr>
        <p:txBody>
          <a:bodyPr anchor="b">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838200" y="2180492"/>
            <a:ext cx="10515600" cy="40913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D05C54-4506-CD47-A373-F30516C7E5CD}" type="datetimeFigureOut">
              <a:rPr lang="en-US" smtClean="0">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4F904E-19F9-C841-BE99-DE68B710C4F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1166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870560"/>
          </a:xfrm>
        </p:spPr>
        <p:txBody>
          <a:bodyPr anchor="b">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838200" y="2180492"/>
            <a:ext cx="10515600" cy="40913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D05C54-4506-CD47-A373-F30516C7E5CD}" type="datetimeFigureOut">
              <a:rPr lang="en-US" smtClean="0">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4F904E-19F9-C841-BE99-DE68B710C4F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7645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6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870560"/>
          </a:xfrm>
        </p:spPr>
        <p:txBody>
          <a:bodyPr anchor="b">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838200" y="2180492"/>
            <a:ext cx="10515600" cy="40913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D05C54-4506-CD47-A373-F30516C7E5CD}" type="datetimeFigureOut">
              <a:rPr lang="en-US" smtClean="0">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4F904E-19F9-C841-BE99-DE68B710C4F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6105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870560"/>
          </a:xfrm>
        </p:spPr>
        <p:txBody>
          <a:bodyPr anchor="b">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838200" y="2180492"/>
            <a:ext cx="10515600" cy="40913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D05C54-4506-CD47-A373-F30516C7E5CD}" type="datetimeFigureOut">
              <a:rPr lang="en-US" smtClean="0">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4F904E-19F9-C841-BE99-DE68B710C4F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1275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8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870560"/>
          </a:xfrm>
        </p:spPr>
        <p:txBody>
          <a:bodyPr anchor="b">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838200" y="2180492"/>
            <a:ext cx="10515600" cy="40913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D05C54-4506-CD47-A373-F30516C7E5CD}" type="datetimeFigureOut">
              <a:rPr lang="en-US" smtClean="0">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4F904E-19F9-C841-BE99-DE68B710C4F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2752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9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870560"/>
          </a:xfrm>
        </p:spPr>
        <p:txBody>
          <a:bodyPr anchor="b">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838200" y="2180492"/>
            <a:ext cx="10515600" cy="40913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D05C54-4506-CD47-A373-F30516C7E5CD}" type="datetimeFigureOut">
              <a:rPr lang="en-US" smtClean="0">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4F904E-19F9-C841-BE99-DE68B710C4F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9458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0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870560"/>
          </a:xfrm>
        </p:spPr>
        <p:txBody>
          <a:bodyPr anchor="b">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838200" y="2180492"/>
            <a:ext cx="10515600" cy="40913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D05C54-4506-CD47-A373-F30516C7E5CD}" type="datetimeFigureOut">
              <a:rPr lang="en-US" smtClean="0">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4F904E-19F9-C841-BE99-DE68B710C4F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5606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870560"/>
          </a:xfrm>
        </p:spPr>
        <p:txBody>
          <a:bodyPr anchor="b">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838200" y="2180492"/>
            <a:ext cx="10515600" cy="40913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D05C54-4506-CD47-A373-F30516C7E5CD}" type="datetimeFigureOut">
              <a:rPr lang="en-US" smtClean="0">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4F904E-19F9-C841-BE99-DE68B710C4F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062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71198-D141-46B0-8566-2D570F918E1A}"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7E479C-8C8D-44DF-883A-EC119193949D}" type="slidenum">
              <a:rPr lang="en-GB" smtClean="0"/>
              <a:t>‹#›</a:t>
            </a:fld>
            <a:endParaRPr lang="en-GB"/>
          </a:p>
        </p:txBody>
      </p:sp>
    </p:spTree>
    <p:extLst>
      <p:ext uri="{BB962C8B-B14F-4D97-AF65-F5344CB8AC3E}">
        <p14:creationId xmlns:p14="http://schemas.microsoft.com/office/powerpoint/2010/main" val="1430779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870560"/>
          </a:xfrm>
        </p:spPr>
        <p:txBody>
          <a:bodyPr anchor="b">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838200" y="2180492"/>
            <a:ext cx="10515600" cy="40913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D05C54-4506-CD47-A373-F30516C7E5CD}" type="datetimeFigureOut">
              <a:rPr lang="en-US" smtClean="0">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4F904E-19F9-C841-BE99-DE68B710C4F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2940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870560"/>
          </a:xfrm>
        </p:spPr>
        <p:txBody>
          <a:bodyPr anchor="b">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838200" y="2180492"/>
            <a:ext cx="10515600" cy="40913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D05C54-4506-CD47-A373-F30516C7E5CD}" type="datetimeFigureOut">
              <a:rPr lang="en-US" smtClean="0">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4F904E-19F9-C841-BE99-DE68B710C4F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3541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870560"/>
          </a:xfrm>
        </p:spPr>
        <p:txBody>
          <a:bodyPr anchor="b">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838200" y="2180492"/>
            <a:ext cx="10515600" cy="40913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D05C54-4506-CD47-A373-F30516C7E5CD}" type="datetimeFigureOut">
              <a:rPr lang="en-US" smtClean="0">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4F904E-19F9-C841-BE99-DE68B710C4F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298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71198-D141-46B0-8566-2D570F918E1A}" type="datetimeFigureOut">
              <a:rPr lang="en-GB" smtClean="0"/>
              <a:t>06/04/2023</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17E479C-8C8D-44DF-883A-EC119193949D}" type="slidenum">
              <a:rPr lang="en-GB" smtClean="0"/>
              <a:t>‹#›</a:t>
            </a:fld>
            <a:endParaRPr lang="en-GB"/>
          </a:p>
        </p:txBody>
      </p:sp>
    </p:spTree>
    <p:extLst>
      <p:ext uri="{BB962C8B-B14F-4D97-AF65-F5344CB8AC3E}">
        <p14:creationId xmlns:p14="http://schemas.microsoft.com/office/powerpoint/2010/main" val="396586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171198-D141-46B0-8566-2D570F918E1A}" type="datetimeFigureOut">
              <a:rPr lang="en-GB" smtClean="0"/>
              <a:t>06/04/2023</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17E479C-8C8D-44DF-883A-EC119193949D}" type="slidenum">
              <a:rPr lang="en-GB" smtClean="0"/>
              <a:t>‹#›</a:t>
            </a:fld>
            <a:endParaRPr lang="en-GB"/>
          </a:p>
        </p:txBody>
      </p:sp>
    </p:spTree>
    <p:extLst>
      <p:ext uri="{BB962C8B-B14F-4D97-AF65-F5344CB8AC3E}">
        <p14:creationId xmlns:p14="http://schemas.microsoft.com/office/powerpoint/2010/main" val="25795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171198-D141-46B0-8566-2D570F918E1A}" type="datetimeFigureOut">
              <a:rPr lang="en-GB" smtClean="0"/>
              <a:t>06/04/2023</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17E479C-8C8D-44DF-883A-EC119193949D}" type="slidenum">
              <a:rPr lang="en-GB" smtClean="0"/>
              <a:t>‹#›</a:t>
            </a:fld>
            <a:endParaRPr lang="en-GB"/>
          </a:p>
        </p:txBody>
      </p:sp>
    </p:spTree>
    <p:extLst>
      <p:ext uri="{BB962C8B-B14F-4D97-AF65-F5344CB8AC3E}">
        <p14:creationId xmlns:p14="http://schemas.microsoft.com/office/powerpoint/2010/main" val="321736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71198-D141-46B0-8566-2D570F918E1A}" type="datetimeFigureOut">
              <a:rPr lang="en-GB" smtClean="0"/>
              <a:t>06/04/2023</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17E479C-8C8D-44DF-883A-EC119193949D}" type="slidenum">
              <a:rPr lang="en-GB" smtClean="0"/>
              <a:t>‹#›</a:t>
            </a:fld>
            <a:endParaRPr lang="en-GB"/>
          </a:p>
        </p:txBody>
      </p:sp>
    </p:spTree>
    <p:extLst>
      <p:ext uri="{BB962C8B-B14F-4D97-AF65-F5344CB8AC3E}">
        <p14:creationId xmlns:p14="http://schemas.microsoft.com/office/powerpoint/2010/main" val="158298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171198-D141-46B0-8566-2D570F918E1A}" type="datetimeFigureOut">
              <a:rPr lang="en-GB" smtClean="0"/>
              <a:t>06/04/2023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7E479C-8C8D-44DF-883A-EC119193949D}" type="slidenum">
              <a:rPr lang="en-GB" smtClean="0"/>
              <a:t>‹#›</a:t>
            </a:fld>
            <a:endParaRPr lang="en-GB"/>
          </a:p>
        </p:txBody>
      </p:sp>
    </p:spTree>
    <p:extLst>
      <p:ext uri="{BB962C8B-B14F-4D97-AF65-F5344CB8AC3E}">
        <p14:creationId xmlns:p14="http://schemas.microsoft.com/office/powerpoint/2010/main" val="1621660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171198-D141-46B0-8566-2D570F918E1A}" type="datetimeFigureOut">
              <a:rPr lang="en-GB" smtClean="0"/>
              <a:t>06/04/2023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7E479C-8C8D-44DF-883A-EC119193949D}" type="slidenum">
              <a:rPr lang="en-GB" smtClean="0"/>
              <a:t>‹#›</a:t>
            </a:fld>
            <a:endParaRPr lang="en-GB"/>
          </a:p>
        </p:txBody>
      </p:sp>
    </p:spTree>
    <p:extLst>
      <p:ext uri="{BB962C8B-B14F-4D97-AF65-F5344CB8AC3E}">
        <p14:creationId xmlns:p14="http://schemas.microsoft.com/office/powerpoint/2010/main" val="112112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3.jpe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9171198-D141-46B0-8566-2D570F918E1A}" type="datetimeFigureOut">
              <a:rPr lang="en-GB" smtClean="0"/>
              <a:t>06/04/2023</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17E479C-8C8D-44DF-883A-EC119193949D}" type="slidenum">
              <a:rPr lang="en-GB" smtClean="0"/>
              <a:t>‹#›</a:t>
            </a:fld>
            <a:endParaRPr lang="en-GB"/>
          </a:p>
        </p:txBody>
      </p:sp>
    </p:spTree>
    <p:extLst>
      <p:ext uri="{BB962C8B-B14F-4D97-AF65-F5344CB8AC3E}">
        <p14:creationId xmlns:p14="http://schemas.microsoft.com/office/powerpoint/2010/main" val="25491829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971550"/>
            <a:ext cx="10515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10D05C54-4506-CD47-A373-F30516C7E5CD}" type="datetimeFigureOut">
              <a:rPr lang="en-US">
                <a:solidFill>
                  <a:prstClr val="black">
                    <a:tint val="75000"/>
                  </a:prstClr>
                </a:solidFill>
              </a:rPr>
              <a:pPr>
                <a:defRPr/>
              </a:pPr>
              <a:t>4/6/2023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494F904E-19F9-C841-BE99-DE68B710C4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41854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xStyles>
    <p:titleStyle>
      <a:lvl1pPr algn="l" rtl="0" eaLnBrk="1" fontAlgn="base" hangingPunct="1">
        <a:lnSpc>
          <a:spcPct val="90000"/>
        </a:lnSpc>
        <a:spcBef>
          <a:spcPct val="0"/>
        </a:spcBef>
        <a:spcAft>
          <a:spcPct val="0"/>
        </a:spcAft>
        <a:defRPr sz="4400" b="1" kern="1200">
          <a:solidFill>
            <a:schemeClr val="tx1"/>
          </a:solidFill>
          <a:latin typeface="Neris Black" charset="0"/>
          <a:ea typeface="Neris Black" charset="0"/>
          <a:cs typeface="Neris Black" charset="0"/>
        </a:defRPr>
      </a:lvl1pPr>
      <a:lvl2pPr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2pPr>
      <a:lvl3pPr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3pPr>
      <a:lvl4pPr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4pPr>
      <a:lvl5pPr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5pPr>
      <a:lvl6pPr marL="457200"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6pPr>
      <a:lvl7pPr marL="914400"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7pPr>
      <a:lvl8pPr marL="1371600"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8pPr>
      <a:lvl9pPr marL="1828800"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Neris Light" charset="0"/>
          <a:ea typeface="Neris Light" charset="0"/>
          <a:cs typeface="Neris Light"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Neris Light" charset="0"/>
          <a:ea typeface="Neris Light" charset="0"/>
          <a:cs typeface="Neris Light" charset="0"/>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Neris Light" charset="0"/>
          <a:ea typeface="Neris Light" charset="0"/>
          <a:cs typeface="Neris Light" charset="0"/>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Neris Light" charset="0"/>
          <a:ea typeface="Neris Light" charset="0"/>
          <a:cs typeface="Neris Light" charset="0"/>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Neris Light" charset="0"/>
          <a:ea typeface="Neris Light" charset="0"/>
          <a:cs typeface="Neri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21.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mailto:elections@sstaffs.gov.uk"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7577" y="1175656"/>
            <a:ext cx="10515600" cy="2375065"/>
          </a:xfrm>
        </p:spPr>
        <p:txBody>
          <a:bodyPr>
            <a:normAutofit/>
          </a:bodyPr>
          <a:lstStyle/>
          <a:p>
            <a:r>
              <a:rPr lang="en-GB" dirty="0">
                <a:latin typeface="Arial" panose="020B0604020202020204" pitchFamily="34" charset="0"/>
                <a:cs typeface="Arial" panose="020B0604020202020204" pitchFamily="34" charset="0"/>
              </a:rPr>
              <a:t>Combined Local Elections - 4 May 2023</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Candidates and Agents Briefing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25" y="4924425"/>
            <a:ext cx="12858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450319" cy="8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bwMode="auto">
          <a:xfrm>
            <a:off x="1033462" y="3780457"/>
            <a:ext cx="10515600" cy="8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algn="ctr" rtl="0" eaLnBrk="1" fontAlgn="base" hangingPunct="1">
              <a:lnSpc>
                <a:spcPct val="90000"/>
              </a:lnSpc>
              <a:spcBef>
                <a:spcPct val="0"/>
              </a:spcBef>
              <a:spcAft>
                <a:spcPct val="0"/>
              </a:spcAft>
              <a:defRPr sz="4000" b="1" kern="1200">
                <a:solidFill>
                  <a:schemeClr val="tx1"/>
                </a:solidFill>
                <a:latin typeface="Neris Black" charset="0"/>
                <a:ea typeface="Neris Black" charset="0"/>
                <a:cs typeface="Neris Black" charset="0"/>
              </a:defRPr>
            </a:lvl1pPr>
            <a:lvl2pPr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2pPr>
            <a:lvl3pPr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3pPr>
            <a:lvl4pPr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4pPr>
            <a:lvl5pPr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5pPr>
            <a:lvl6pPr marL="457200"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6pPr>
            <a:lvl7pPr marL="914400"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7pPr>
            <a:lvl8pPr marL="1371600"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8pPr>
            <a:lvl9pPr marL="1828800" algn="l" rtl="0" eaLnBrk="1" fontAlgn="base" hangingPunct="1">
              <a:lnSpc>
                <a:spcPct val="90000"/>
              </a:lnSpc>
              <a:spcBef>
                <a:spcPct val="0"/>
              </a:spcBef>
              <a:spcAft>
                <a:spcPct val="0"/>
              </a:spcAft>
              <a:defRPr sz="4400" b="1">
                <a:solidFill>
                  <a:schemeClr val="tx1"/>
                </a:solidFill>
                <a:latin typeface="Neris Black" charset="0"/>
                <a:ea typeface="Neris Black" charset="0"/>
                <a:cs typeface="Neris Black" charset="0"/>
              </a:defRPr>
            </a:lvl9pPr>
          </a:lstStyle>
          <a:p>
            <a:r>
              <a:rPr lang="en-GB" dirty="0">
                <a:latin typeface="Arial" panose="020B0604020202020204" pitchFamily="34" charset="0"/>
                <a:cs typeface="Arial" panose="020B0604020202020204" pitchFamily="34" charset="0"/>
              </a:rPr>
              <a:t>Thursday, 6 April 2023</a:t>
            </a:r>
          </a:p>
        </p:txBody>
      </p:sp>
    </p:spTree>
    <p:extLst>
      <p:ext uri="{BB962C8B-B14F-4D97-AF65-F5344CB8AC3E}">
        <p14:creationId xmlns:p14="http://schemas.microsoft.com/office/powerpoint/2010/main" val="1911889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D6EEC0B-A9FB-4468-464E-38D1B0BDC8E1}"/>
              </a:ext>
            </a:extLst>
          </p:cNvPr>
          <p:cNvGraphicFramePr>
            <a:graphicFrameLocks noChangeAspect="1"/>
          </p:cNvGraphicFramePr>
          <p:nvPr>
            <p:extLst>
              <p:ext uri="{D42A27DB-BD31-4B8C-83A1-F6EECF244321}">
                <p14:modId xmlns:p14="http://schemas.microsoft.com/office/powerpoint/2010/main" val="755859860"/>
              </p:ext>
            </p:extLst>
          </p:nvPr>
        </p:nvGraphicFramePr>
        <p:xfrm>
          <a:off x="0" y="0"/>
          <a:ext cx="12192000" cy="6861916"/>
        </p:xfrm>
        <a:graphic>
          <a:graphicData uri="http://schemas.openxmlformats.org/presentationml/2006/ole">
            <mc:AlternateContent xmlns:mc="http://schemas.openxmlformats.org/markup-compatibility/2006">
              <mc:Choice xmlns:v="urn:schemas-microsoft-com:vml" Requires="v">
                <p:oleObj name="Acrobat Document" r:id="rId3" imgW="6415686" imgH="4533529" progId="Acrobat.Document.DC">
                  <p:embed/>
                </p:oleObj>
              </mc:Choice>
              <mc:Fallback>
                <p:oleObj name="Acrobat Document" r:id="rId3" imgW="6415686" imgH="4533529" progId="Acrobat.Document.DC">
                  <p:embed/>
                  <p:pic>
                    <p:nvPicPr>
                      <p:cNvPr id="2" name="Object 1">
                        <a:extLst>
                          <a:ext uri="{FF2B5EF4-FFF2-40B4-BE49-F238E27FC236}">
                            <a16:creationId xmlns:a16="http://schemas.microsoft.com/office/drawing/2014/main" id="{BD6EEC0B-A9FB-4468-464E-38D1B0BDC8E1}"/>
                          </a:ext>
                        </a:extLst>
                      </p:cNvPr>
                      <p:cNvPicPr/>
                      <p:nvPr/>
                    </p:nvPicPr>
                    <p:blipFill>
                      <a:blip r:embed="rId4"/>
                      <a:stretch>
                        <a:fillRect/>
                      </a:stretch>
                    </p:blipFill>
                    <p:spPr>
                      <a:xfrm>
                        <a:off x="0" y="0"/>
                        <a:ext cx="12192000" cy="6861916"/>
                      </a:xfrm>
                      <a:prstGeom prst="rect">
                        <a:avLst/>
                      </a:prstGeom>
                    </p:spPr>
                  </p:pic>
                </p:oleObj>
              </mc:Fallback>
            </mc:AlternateContent>
          </a:graphicData>
        </a:graphic>
      </p:graphicFrame>
    </p:spTree>
    <p:extLst>
      <p:ext uri="{BB962C8B-B14F-4D97-AF65-F5344CB8AC3E}">
        <p14:creationId xmlns:p14="http://schemas.microsoft.com/office/powerpoint/2010/main" val="338077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latin typeface="Arial" panose="020B0604020202020204" pitchFamily="34" charset="0"/>
                <a:cs typeface="Arial" panose="020B0604020202020204" pitchFamily="34" charset="0"/>
              </a:rPr>
              <a:t>The Count </a:t>
            </a:r>
          </a:p>
        </p:txBody>
      </p:sp>
      <p:sp>
        <p:nvSpPr>
          <p:cNvPr id="3" name="Subtitle 2"/>
          <p:cNvSpPr>
            <a:spLocks noGrp="1"/>
          </p:cNvSpPr>
          <p:nvPr>
            <p:ph type="subTitle" idx="1"/>
          </p:nvPr>
        </p:nvSpPr>
        <p:spPr/>
        <p:txBody>
          <a:bodyPr/>
          <a:lstStyle/>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5</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May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Perton Civic Centre, Church Road, Perton Wolverhampton WV6 7PD</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Perton has a number of amenities including local shops and Sainsburys.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Candidates and Agents can arrive from 8:00am and wait in the Candidate and Agent room.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Start at the verification 8.30a.m</a:t>
            </a:r>
          </a:p>
          <a:p>
            <a:endParaRPr lang="en-GB" dirty="0"/>
          </a:p>
        </p:txBody>
      </p:sp>
    </p:spTree>
    <p:extLst>
      <p:ext uri="{BB962C8B-B14F-4D97-AF65-F5344CB8AC3E}">
        <p14:creationId xmlns:p14="http://schemas.microsoft.com/office/powerpoint/2010/main" val="1843891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3538" y="978193"/>
            <a:ext cx="6453553" cy="1784907"/>
          </a:xfrm>
        </p:spPr>
        <p:txBody>
          <a:bodyPr/>
          <a:lstStyle/>
          <a:p>
            <a:r>
              <a:rPr lang="en-GB" sz="4000" b="1" dirty="0">
                <a:latin typeface="Arial" panose="020B0604020202020204" pitchFamily="34" charset="0"/>
                <a:cs typeface="Arial" panose="020B0604020202020204" pitchFamily="34" charset="0"/>
              </a:rPr>
              <a:t>Block Voting </a:t>
            </a:r>
          </a:p>
        </p:txBody>
      </p:sp>
      <p:sp>
        <p:nvSpPr>
          <p:cNvPr id="4" name="Rectangle 3"/>
          <p:cNvSpPr/>
          <p:nvPr/>
        </p:nvSpPr>
        <p:spPr>
          <a:xfrm>
            <a:off x="4253022" y="1726802"/>
            <a:ext cx="3806455" cy="3947234"/>
          </a:xfrm>
          <a:prstGeom prst="rect">
            <a:avLst/>
          </a:prstGeom>
        </p:spPr>
        <p:txBody>
          <a:bodyPr wrap="square">
            <a:spAutoFit/>
          </a:bodyPr>
          <a:lstStyle/>
          <a:p>
            <a:pPr marL="285750" indent="-285750">
              <a:spcBef>
                <a:spcPts val="300"/>
              </a:spcBef>
              <a:buFont typeface="Arial" panose="020B0604020202020204" pitchFamily="34" charset="0"/>
              <a:buChar char="•"/>
              <a:defRPr/>
            </a:pPr>
            <a:r>
              <a:rPr lang="en-GB" dirty="0">
                <a:latin typeface="Arial" panose="020B0604020202020204" pitchFamily="34" charset="0"/>
                <a:cs typeface="Arial" panose="020B0604020202020204" pitchFamily="34" charset="0"/>
              </a:rPr>
              <a:t>There is often a pattern of voting along political party lines. </a:t>
            </a:r>
          </a:p>
          <a:p>
            <a:pPr marL="285750" indent="-285750">
              <a:spcBef>
                <a:spcPts val="300"/>
              </a:spcBef>
              <a:buFont typeface="Arial" panose="020B0604020202020204" pitchFamily="34" charset="0"/>
              <a:buChar char="•"/>
              <a:defRPr/>
            </a:pPr>
            <a:r>
              <a:rPr lang="en-GB" dirty="0">
                <a:latin typeface="Arial" panose="020B0604020202020204" pitchFamily="34" charset="0"/>
                <a:cs typeface="Arial" panose="020B0604020202020204" pitchFamily="34" charset="0"/>
              </a:rPr>
              <a:t>Used where the voter used all votes. </a:t>
            </a:r>
          </a:p>
          <a:p>
            <a:pPr marL="171450" indent="-171450">
              <a:spcBef>
                <a:spcPts val="300"/>
              </a:spcBef>
              <a:buFont typeface="Arial" panose="020B0604020202020204" pitchFamily="34" charset="0"/>
              <a:buChar char="•"/>
              <a:defRPr/>
            </a:pPr>
            <a:endParaRPr lang="en-GB" sz="200" dirty="0">
              <a:latin typeface="Arial" panose="020B0604020202020204" pitchFamily="34" charset="0"/>
              <a:cs typeface="Arial" panose="020B0604020202020204" pitchFamily="34" charset="0"/>
            </a:endParaRPr>
          </a:p>
          <a:p>
            <a:pPr marL="285750" indent="-285750">
              <a:spcBef>
                <a:spcPts val="300"/>
              </a:spcBef>
              <a:buFont typeface="Arial" panose="020B0604020202020204" pitchFamily="34" charset="0"/>
              <a:buChar char="•"/>
              <a:defRPr/>
            </a:pPr>
            <a:r>
              <a:rPr lang="en-GB" dirty="0">
                <a:latin typeface="Arial" panose="020B0604020202020204" pitchFamily="34" charset="0"/>
                <a:cs typeface="Arial" panose="020B0604020202020204" pitchFamily="34" charset="0"/>
              </a:rPr>
              <a:t>Counters, supplied with templates for each likely pattern, sort ballot papers accordingly, count them and allocate the number of votes to each candidate in that pile. </a:t>
            </a:r>
          </a:p>
          <a:p>
            <a:pPr marL="171450" indent="-171450">
              <a:spcBef>
                <a:spcPts val="300"/>
              </a:spcBef>
              <a:buFont typeface="Arial" panose="020B0604020202020204" pitchFamily="34" charset="0"/>
              <a:buChar char="•"/>
              <a:defRPr/>
            </a:pPr>
            <a:endParaRPr lang="en-GB" sz="200" dirty="0">
              <a:latin typeface="Arial" panose="020B0604020202020204" pitchFamily="34" charset="0"/>
              <a:cs typeface="Arial" panose="020B0604020202020204" pitchFamily="34" charset="0"/>
            </a:endParaRPr>
          </a:p>
          <a:p>
            <a:pPr marL="285750" indent="-285750">
              <a:spcBef>
                <a:spcPts val="300"/>
              </a:spcBef>
              <a:buFont typeface="Arial" panose="020B0604020202020204" pitchFamily="34" charset="0"/>
              <a:buChar char="•"/>
              <a:defRPr/>
            </a:pPr>
            <a:r>
              <a:rPr lang="en-GB" dirty="0">
                <a:latin typeface="Arial" panose="020B0604020202020204" pitchFamily="34" charset="0"/>
                <a:cs typeface="Arial" panose="020B0604020202020204" pitchFamily="34" charset="0"/>
              </a:rPr>
              <a:t>The ‘non-conforming’ ballot papers are then dealt with by another means.</a:t>
            </a:r>
          </a:p>
        </p:txBody>
      </p:sp>
      <p:graphicFrame>
        <p:nvGraphicFramePr>
          <p:cNvPr id="5" name="Table 4">
            <a:extLst>
              <a:ext uri="{FF2B5EF4-FFF2-40B4-BE49-F238E27FC236}">
                <a16:creationId xmlns:a16="http://schemas.microsoft.com/office/drawing/2014/main" id="{9D78D9DD-5DB3-40DE-B6CD-1F8E6ACCD467}"/>
              </a:ext>
            </a:extLst>
          </p:cNvPr>
          <p:cNvGraphicFramePr>
            <a:graphicFrameLocks noGrp="1"/>
          </p:cNvGraphicFramePr>
          <p:nvPr>
            <p:extLst>
              <p:ext uri="{D42A27DB-BD31-4B8C-83A1-F6EECF244321}">
                <p14:modId xmlns:p14="http://schemas.microsoft.com/office/powerpoint/2010/main" val="4203912205"/>
              </p:ext>
            </p:extLst>
          </p:nvPr>
        </p:nvGraphicFramePr>
        <p:xfrm>
          <a:off x="166503" y="1366047"/>
          <a:ext cx="4086519" cy="4668744"/>
        </p:xfrm>
        <a:graphic>
          <a:graphicData uri="http://schemas.openxmlformats.org/drawingml/2006/table">
            <a:tbl>
              <a:tblPr bandRow="1">
                <a:tableStyleId>{0660B408-B3CF-4A94-85FC-2B1E0A45F4A2}</a:tableStyleId>
              </a:tblPr>
              <a:tblGrid>
                <a:gridCol w="1736724">
                  <a:extLst>
                    <a:ext uri="{9D8B030D-6E8A-4147-A177-3AD203B41FA5}">
                      <a16:colId xmlns:a16="http://schemas.microsoft.com/office/drawing/2014/main" val="2677000107"/>
                    </a:ext>
                  </a:extLst>
                </a:gridCol>
                <a:gridCol w="1488558">
                  <a:extLst>
                    <a:ext uri="{9D8B030D-6E8A-4147-A177-3AD203B41FA5}">
                      <a16:colId xmlns:a16="http://schemas.microsoft.com/office/drawing/2014/main" val="857113275"/>
                    </a:ext>
                  </a:extLst>
                </a:gridCol>
                <a:gridCol w="861237">
                  <a:extLst>
                    <a:ext uri="{9D8B030D-6E8A-4147-A177-3AD203B41FA5}">
                      <a16:colId xmlns:a16="http://schemas.microsoft.com/office/drawing/2014/main" val="3917130285"/>
                    </a:ext>
                  </a:extLst>
                </a:gridCol>
              </a:tblGrid>
              <a:tr h="347208">
                <a:tc>
                  <a:txBody>
                    <a:bodyPr/>
                    <a:lstStyle/>
                    <a:p>
                      <a:r>
                        <a:rPr lang="en-GB" sz="1400" b="1" dirty="0">
                          <a:latin typeface="Verdana" panose="020B0604030504040204" pitchFamily="34" charset="0"/>
                          <a:ea typeface="Verdana" panose="020B0604030504040204" pitchFamily="34" charset="0"/>
                          <a:cs typeface="Verdana" panose="020B0604030504040204" pitchFamily="34" charset="0"/>
                        </a:rPr>
                        <a:t>Candidate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Yellow Party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55702955"/>
                  </a:ext>
                </a:extLst>
              </a:tr>
              <a:tr h="347208">
                <a:tc>
                  <a:txBody>
                    <a:bodyPr/>
                    <a:lstStyle/>
                    <a:p>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2</a:t>
                      </a:r>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Red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49318913"/>
                  </a:ext>
                </a:extLst>
              </a:tr>
              <a:tr h="34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3</a:t>
                      </a:r>
                      <a:endParaRPr lang="en-GB" sz="1400" b="1" dirty="0">
                        <a:latin typeface="Verdana" panose="020B0604030504040204" pitchFamily="34" charset="0"/>
                        <a:ea typeface="Verdana" panose="020B0604030504040204" pitchFamily="34" charset="0"/>
                        <a:cs typeface="Verdana" panose="020B0604030504040204" pitchFamily="34" charset="0"/>
                      </a:endParaRPr>
                    </a:p>
                    <a:p>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Pink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GB" sz="1400" b="1" dirty="0">
                          <a:latin typeface="Verdana" panose="020B0604030504040204" pitchFamily="34" charset="0"/>
                          <a:ea typeface="Verdana" panose="020B0604030504040204" pitchFamily="34" charset="0"/>
                          <a:cs typeface="Verdana" panose="020B0604030504040204" pitchFamily="34" charset="0"/>
                        </a:rPr>
                        <a:t>X</a:t>
                      </a:r>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03864778"/>
                  </a:ext>
                </a:extLst>
              </a:tr>
              <a:tr h="347208">
                <a:tc>
                  <a:txBody>
                    <a:bodyPr/>
                    <a:lstStyle/>
                    <a:p>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4</a:t>
                      </a:r>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Yellow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49167589"/>
                  </a:ext>
                </a:extLst>
              </a:tr>
              <a:tr h="342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5</a:t>
                      </a:r>
                      <a:endParaRPr lang="en-GB" sz="1400" b="1" dirty="0">
                        <a:latin typeface="Verdana" panose="020B0604030504040204" pitchFamily="34" charset="0"/>
                        <a:ea typeface="Verdana" panose="020B0604030504040204" pitchFamily="34" charset="0"/>
                        <a:cs typeface="Verdana" panose="020B0604030504040204" pitchFamily="34" charset="0"/>
                      </a:endParaRPr>
                    </a:p>
                    <a:p>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Red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62430815"/>
                  </a:ext>
                </a:extLst>
              </a:tr>
              <a:tr h="34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6</a:t>
                      </a:r>
                      <a:endParaRPr lang="en-GB" sz="1400" b="1" dirty="0">
                        <a:latin typeface="Verdana" panose="020B0604030504040204" pitchFamily="34" charset="0"/>
                        <a:ea typeface="Verdana" panose="020B0604030504040204" pitchFamily="34" charset="0"/>
                        <a:cs typeface="Verdana" panose="020B0604030504040204" pitchFamily="34" charset="0"/>
                      </a:endParaRPr>
                    </a:p>
                    <a:p>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55BD"/>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Purple Party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55BD"/>
                    </a:solidFill>
                  </a:tcPr>
                </a:tc>
                <a:tc>
                  <a:txBody>
                    <a:bodyPr/>
                    <a:lstStyle/>
                    <a:p>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55BD"/>
                    </a:solidFill>
                  </a:tcPr>
                </a:tc>
                <a:extLst>
                  <a:ext uri="{0D108BD9-81ED-4DB2-BD59-A6C34878D82A}">
                    <a16:rowId xmlns:a16="http://schemas.microsoft.com/office/drawing/2014/main" val="3273730797"/>
                  </a:ext>
                </a:extLst>
              </a:tr>
              <a:tr h="34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7</a:t>
                      </a:r>
                      <a:endParaRPr lang="en-GB" sz="1400" b="1" dirty="0">
                        <a:latin typeface="Verdana" panose="020B0604030504040204" pitchFamily="34" charset="0"/>
                        <a:ea typeface="Verdana" panose="020B0604030504040204" pitchFamily="34" charset="0"/>
                        <a:cs typeface="Verdana" panose="020B0604030504040204" pitchFamily="34" charset="0"/>
                      </a:endParaRPr>
                    </a:p>
                    <a:p>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White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285239"/>
                  </a:ext>
                </a:extLst>
              </a:tr>
              <a:tr h="34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8</a:t>
                      </a:r>
                      <a:endParaRPr lang="en-GB" sz="1400" b="1" dirty="0">
                        <a:latin typeface="Verdana" panose="020B0604030504040204" pitchFamily="34" charset="0"/>
                        <a:ea typeface="Verdana" panose="020B0604030504040204" pitchFamily="34" charset="0"/>
                        <a:cs typeface="Verdana" panose="020B0604030504040204" pitchFamily="34" charset="0"/>
                      </a:endParaRPr>
                    </a:p>
                    <a:p>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Pink</a:t>
                      </a:r>
                      <a:r>
                        <a:rPr lang="en-GB" sz="1400" baseline="0" dirty="0">
                          <a:latin typeface="Verdana" panose="020B0604030504040204" pitchFamily="34" charset="0"/>
                          <a:ea typeface="Verdana" panose="020B0604030504040204" pitchFamily="34" charset="0"/>
                          <a:cs typeface="Verdana" panose="020B0604030504040204" pitchFamily="34" charset="0"/>
                        </a:rPr>
                        <a:t> Party </a:t>
                      </a:r>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GB" sz="1400" b="1" dirty="0">
                          <a:latin typeface="Verdana" panose="020B0604030504040204" pitchFamily="34" charset="0"/>
                          <a:ea typeface="Verdana" panose="020B0604030504040204" pitchFamily="34" charset="0"/>
                          <a:cs typeface="Verdana" panose="020B0604030504040204" pitchFamily="34" charset="0"/>
                        </a:rPr>
                        <a:t>X</a:t>
                      </a:r>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26753033"/>
                  </a:ext>
                </a:extLst>
              </a:tr>
              <a:tr h="34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9</a:t>
                      </a:r>
                      <a:endParaRPr lang="en-GB" sz="1400" b="1" dirty="0">
                        <a:latin typeface="Verdana" panose="020B0604030504040204" pitchFamily="34" charset="0"/>
                        <a:ea typeface="Verdana" panose="020B0604030504040204" pitchFamily="34" charset="0"/>
                        <a:cs typeface="Verdana" panose="020B0604030504040204" pitchFamily="34" charset="0"/>
                      </a:endParaRPr>
                    </a:p>
                    <a:p>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Pink Party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GB" sz="1400" b="1" dirty="0">
                          <a:latin typeface="Verdana" panose="020B0604030504040204" pitchFamily="34" charset="0"/>
                          <a:ea typeface="Verdana" panose="020B0604030504040204" pitchFamily="34" charset="0"/>
                          <a:cs typeface="Verdana" panose="020B0604030504040204" pitchFamily="34" charset="0"/>
                        </a:rPr>
                        <a:t>X</a:t>
                      </a:r>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975066599"/>
                  </a:ext>
                </a:extLst>
              </a:tr>
              <a:tr h="34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10</a:t>
                      </a:r>
                      <a:endParaRPr lang="en-GB" sz="1400" b="1" dirty="0">
                        <a:latin typeface="Verdana" panose="020B0604030504040204" pitchFamily="34" charset="0"/>
                        <a:ea typeface="Verdana" panose="020B0604030504040204" pitchFamily="34" charset="0"/>
                        <a:cs typeface="Verdana" panose="020B0604030504040204" pitchFamily="34" charset="0"/>
                      </a:endParaRPr>
                    </a:p>
                    <a:p>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Red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52775565"/>
                  </a:ext>
                </a:extLst>
              </a:tr>
            </a:tbl>
          </a:graphicData>
        </a:graphic>
      </p:graphicFrame>
      <p:graphicFrame>
        <p:nvGraphicFramePr>
          <p:cNvPr id="6" name="Table 5">
            <a:extLst>
              <a:ext uri="{FF2B5EF4-FFF2-40B4-BE49-F238E27FC236}">
                <a16:creationId xmlns:a16="http://schemas.microsoft.com/office/drawing/2014/main" id="{9D78D9DD-5DB3-40DE-B6CD-1F8E6ACCD467}"/>
              </a:ext>
            </a:extLst>
          </p:cNvPr>
          <p:cNvGraphicFramePr>
            <a:graphicFrameLocks noGrp="1"/>
          </p:cNvGraphicFramePr>
          <p:nvPr>
            <p:extLst>
              <p:ext uri="{D42A27DB-BD31-4B8C-83A1-F6EECF244321}">
                <p14:modId xmlns:p14="http://schemas.microsoft.com/office/powerpoint/2010/main" val="4180416668"/>
              </p:ext>
            </p:extLst>
          </p:nvPr>
        </p:nvGraphicFramePr>
        <p:xfrm>
          <a:off x="8105481" y="1494447"/>
          <a:ext cx="4086519" cy="4668744"/>
        </p:xfrm>
        <a:graphic>
          <a:graphicData uri="http://schemas.openxmlformats.org/drawingml/2006/table">
            <a:tbl>
              <a:tblPr bandRow="1">
                <a:tableStyleId>{0660B408-B3CF-4A94-85FC-2B1E0A45F4A2}</a:tableStyleId>
              </a:tblPr>
              <a:tblGrid>
                <a:gridCol w="1736724">
                  <a:extLst>
                    <a:ext uri="{9D8B030D-6E8A-4147-A177-3AD203B41FA5}">
                      <a16:colId xmlns:a16="http://schemas.microsoft.com/office/drawing/2014/main" val="2677000107"/>
                    </a:ext>
                  </a:extLst>
                </a:gridCol>
                <a:gridCol w="1488558">
                  <a:extLst>
                    <a:ext uri="{9D8B030D-6E8A-4147-A177-3AD203B41FA5}">
                      <a16:colId xmlns:a16="http://schemas.microsoft.com/office/drawing/2014/main" val="857113275"/>
                    </a:ext>
                  </a:extLst>
                </a:gridCol>
                <a:gridCol w="861237">
                  <a:extLst>
                    <a:ext uri="{9D8B030D-6E8A-4147-A177-3AD203B41FA5}">
                      <a16:colId xmlns:a16="http://schemas.microsoft.com/office/drawing/2014/main" val="3917130285"/>
                    </a:ext>
                  </a:extLst>
                </a:gridCol>
              </a:tblGrid>
              <a:tr h="347208">
                <a:tc>
                  <a:txBody>
                    <a:bodyPr/>
                    <a:lstStyle/>
                    <a:p>
                      <a:r>
                        <a:rPr lang="en-GB" sz="1400" b="1" dirty="0">
                          <a:latin typeface="Verdana" panose="020B0604030504040204" pitchFamily="34" charset="0"/>
                          <a:ea typeface="Verdana" panose="020B0604030504040204" pitchFamily="34" charset="0"/>
                          <a:cs typeface="Verdana" panose="020B0604030504040204" pitchFamily="34" charset="0"/>
                        </a:rPr>
                        <a:t>Candidate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Yellow Party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55702955"/>
                  </a:ext>
                </a:extLst>
              </a:tr>
              <a:tr h="347208">
                <a:tc>
                  <a:txBody>
                    <a:bodyPr/>
                    <a:lstStyle/>
                    <a:p>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2</a:t>
                      </a:r>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Red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49318913"/>
                  </a:ext>
                </a:extLst>
              </a:tr>
              <a:tr h="34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3</a:t>
                      </a:r>
                      <a:endParaRPr lang="en-GB" sz="1400" b="1" dirty="0">
                        <a:latin typeface="Verdana" panose="020B0604030504040204" pitchFamily="34" charset="0"/>
                        <a:ea typeface="Verdana" panose="020B0604030504040204" pitchFamily="34" charset="0"/>
                        <a:cs typeface="Verdana" panose="020B0604030504040204" pitchFamily="34" charset="0"/>
                      </a:endParaRPr>
                    </a:p>
                    <a:p>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Pink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03864778"/>
                  </a:ext>
                </a:extLst>
              </a:tr>
              <a:tr h="347208">
                <a:tc>
                  <a:txBody>
                    <a:bodyPr/>
                    <a:lstStyle/>
                    <a:p>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4</a:t>
                      </a:r>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Yellow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49167589"/>
                  </a:ext>
                </a:extLst>
              </a:tr>
              <a:tr h="342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5</a:t>
                      </a:r>
                      <a:endParaRPr lang="en-GB" sz="1400" b="1" dirty="0">
                        <a:latin typeface="Verdana" panose="020B0604030504040204" pitchFamily="34" charset="0"/>
                        <a:ea typeface="Verdana" panose="020B0604030504040204" pitchFamily="34" charset="0"/>
                        <a:cs typeface="Verdana" panose="020B0604030504040204" pitchFamily="34" charset="0"/>
                      </a:endParaRPr>
                    </a:p>
                    <a:p>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Red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62430815"/>
                  </a:ext>
                </a:extLst>
              </a:tr>
              <a:tr h="34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6</a:t>
                      </a:r>
                      <a:endParaRPr lang="en-GB" sz="1400" b="1" dirty="0">
                        <a:latin typeface="Verdana" panose="020B0604030504040204" pitchFamily="34" charset="0"/>
                        <a:ea typeface="Verdana" panose="020B0604030504040204" pitchFamily="34" charset="0"/>
                        <a:cs typeface="Verdana" panose="020B0604030504040204" pitchFamily="34" charset="0"/>
                      </a:endParaRPr>
                    </a:p>
                    <a:p>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55BD"/>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Purple Party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55BD"/>
                    </a:solidFill>
                  </a:tcPr>
                </a:tc>
                <a:tc>
                  <a:txBody>
                    <a:bodyPr/>
                    <a:lstStyle/>
                    <a:p>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55BD"/>
                    </a:solidFill>
                  </a:tcPr>
                </a:tc>
                <a:extLst>
                  <a:ext uri="{0D108BD9-81ED-4DB2-BD59-A6C34878D82A}">
                    <a16:rowId xmlns:a16="http://schemas.microsoft.com/office/drawing/2014/main" val="3273730797"/>
                  </a:ext>
                </a:extLst>
              </a:tr>
              <a:tr h="34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7</a:t>
                      </a:r>
                      <a:endParaRPr lang="en-GB" sz="1400" b="1" dirty="0">
                        <a:latin typeface="Verdana" panose="020B0604030504040204" pitchFamily="34" charset="0"/>
                        <a:ea typeface="Verdana" panose="020B0604030504040204" pitchFamily="34" charset="0"/>
                        <a:cs typeface="Verdana" panose="020B0604030504040204" pitchFamily="34" charset="0"/>
                      </a:endParaRPr>
                    </a:p>
                    <a:p>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White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285239"/>
                  </a:ext>
                </a:extLst>
              </a:tr>
              <a:tr h="34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8</a:t>
                      </a:r>
                      <a:endParaRPr lang="en-GB" sz="1400" b="1" dirty="0">
                        <a:latin typeface="Verdana" panose="020B0604030504040204" pitchFamily="34" charset="0"/>
                        <a:ea typeface="Verdana" panose="020B0604030504040204" pitchFamily="34" charset="0"/>
                        <a:cs typeface="Verdana" panose="020B0604030504040204" pitchFamily="34" charset="0"/>
                      </a:endParaRPr>
                    </a:p>
                    <a:p>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Pink</a:t>
                      </a:r>
                      <a:r>
                        <a:rPr lang="en-GB" sz="1400" baseline="0" dirty="0">
                          <a:latin typeface="Verdana" panose="020B0604030504040204" pitchFamily="34" charset="0"/>
                          <a:ea typeface="Verdana" panose="020B0604030504040204" pitchFamily="34" charset="0"/>
                          <a:cs typeface="Verdana" panose="020B0604030504040204" pitchFamily="34" charset="0"/>
                        </a:rPr>
                        <a:t> Party </a:t>
                      </a:r>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26753033"/>
                  </a:ext>
                </a:extLst>
              </a:tr>
              <a:tr h="34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9</a:t>
                      </a:r>
                      <a:endParaRPr lang="en-GB" sz="1400" b="1" dirty="0">
                        <a:latin typeface="Verdana" panose="020B0604030504040204" pitchFamily="34" charset="0"/>
                        <a:ea typeface="Verdana" panose="020B0604030504040204" pitchFamily="34" charset="0"/>
                        <a:cs typeface="Verdana" panose="020B0604030504040204" pitchFamily="34" charset="0"/>
                      </a:endParaRPr>
                    </a:p>
                    <a:p>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Pink Party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975066599"/>
                  </a:ext>
                </a:extLst>
              </a:tr>
              <a:tr h="34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Verdana" panose="020B0604030504040204" pitchFamily="34" charset="0"/>
                          <a:ea typeface="Verdana" panose="020B0604030504040204" pitchFamily="34" charset="0"/>
                          <a:cs typeface="Verdana" panose="020B0604030504040204" pitchFamily="34" charset="0"/>
                        </a:rPr>
                        <a:t>CANDIDATE</a:t>
                      </a:r>
                      <a:r>
                        <a:rPr lang="en-GB" sz="1400" b="1" baseline="0" dirty="0">
                          <a:latin typeface="Verdana" panose="020B0604030504040204" pitchFamily="34" charset="0"/>
                          <a:ea typeface="Verdana" panose="020B0604030504040204" pitchFamily="34" charset="0"/>
                          <a:cs typeface="Verdana" panose="020B0604030504040204" pitchFamily="34" charset="0"/>
                        </a:rPr>
                        <a:t> 10</a:t>
                      </a:r>
                      <a:endParaRPr lang="en-GB" sz="1400" b="1" dirty="0">
                        <a:latin typeface="Verdana" panose="020B0604030504040204" pitchFamily="34" charset="0"/>
                        <a:ea typeface="Verdana" panose="020B0604030504040204" pitchFamily="34" charset="0"/>
                        <a:cs typeface="Verdana" panose="020B0604030504040204" pitchFamily="34" charset="0"/>
                      </a:endParaRPr>
                    </a:p>
                    <a:p>
                      <a:endParaRPr lang="en-GB" sz="1400" b="1"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Red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latin typeface="Verdana" panose="020B0604030504040204" pitchFamily="34" charset="0"/>
                          <a:ea typeface="Verdana" panose="020B0604030504040204" pitchFamily="34" charset="0"/>
                          <a:cs typeface="Verdana" panose="020B060403050404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52775565"/>
                  </a:ext>
                </a:extLst>
              </a:tr>
            </a:tbl>
          </a:graphicData>
        </a:graphic>
      </p:graphicFrame>
    </p:spTree>
    <p:extLst>
      <p:ext uri="{BB962C8B-B14F-4D97-AF65-F5344CB8AC3E}">
        <p14:creationId xmlns:p14="http://schemas.microsoft.com/office/powerpoint/2010/main" val="328741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latin typeface="+mn-lt"/>
              </a:rPr>
              <a:t>The Count – Counting Board/Grass Skirts</a:t>
            </a:r>
          </a:p>
        </p:txBody>
      </p:sp>
      <p:sp>
        <p:nvSpPr>
          <p:cNvPr id="5" name="Subtitle 4"/>
          <p:cNvSpPr>
            <a:spLocks noGrp="1"/>
          </p:cNvSpPr>
          <p:nvPr>
            <p:ph type="subTitle" idx="1"/>
          </p:nvPr>
        </p:nvSpPr>
        <p:spPr>
          <a:xfrm>
            <a:off x="721242" y="1989106"/>
            <a:ext cx="10515600" cy="4091354"/>
          </a:xfrm>
        </p:spPr>
        <p:txBody>
          <a:bodyPr/>
          <a:lstStyle/>
          <a:p>
            <a:pPr algn="l"/>
            <a:r>
              <a:rPr lang="en-GB" sz="2000" dirty="0">
                <a:latin typeface="Arial" panose="020B0604020202020204" pitchFamily="34" charset="0"/>
                <a:cs typeface="Arial" panose="020B0604020202020204" pitchFamily="34" charset="0"/>
              </a:rPr>
              <a:t>- Mixed votes.</a:t>
            </a:r>
          </a:p>
          <a:p>
            <a:pPr algn="l"/>
            <a:r>
              <a:rPr lang="en-GB" sz="2000" dirty="0">
                <a:latin typeface="Arial" panose="020B0604020202020204" pitchFamily="34" charset="0"/>
                <a:cs typeface="Arial" panose="020B0604020202020204" pitchFamily="34" charset="0"/>
              </a:rPr>
              <a:t>- 25 ballot papers with a coloured count control sheet at the end</a:t>
            </a:r>
            <a:r>
              <a:rPr lang="en-GB" dirty="0">
                <a:latin typeface="+mj-lt"/>
              </a:rPr>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25" y="4924425"/>
            <a:ext cx="12858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450319" cy="8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Ogramem\AppData\Local\Microsoft\Windows\Temporary Internet Files\Content.Outlook\03R9EAVB\image1 (5).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0036" y="2822508"/>
            <a:ext cx="6778383" cy="375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84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0098" y="1670129"/>
            <a:ext cx="10515600" cy="1381415"/>
          </a:xfrm>
        </p:spPr>
        <p:txBody>
          <a:bodyPr/>
          <a:lstStyle/>
          <a:p>
            <a:r>
              <a:rPr lang="en-GB" sz="6600" dirty="0">
                <a:latin typeface="Arial" panose="020B0604020202020204" pitchFamily="34" charset="0"/>
                <a:cs typeface="Arial" panose="020B0604020202020204" pitchFamily="34" charset="0"/>
              </a:rPr>
              <a:t>Questions?</a:t>
            </a:r>
          </a:p>
          <a:p>
            <a:endParaRPr lang="en-GB" sz="6600" dirty="0">
              <a:latin typeface="Arial" panose="020B0604020202020204" pitchFamily="34" charset="0"/>
              <a:cs typeface="Arial" panose="020B0604020202020204" pitchFamily="34" charset="0"/>
            </a:endParaRPr>
          </a:p>
          <a:p>
            <a:r>
              <a:rPr lang="en-GB" sz="6600" dirty="0">
                <a:latin typeface="Arial" panose="020B0604020202020204" pitchFamily="34" charset="0"/>
                <a:cs typeface="Arial" panose="020B0604020202020204" pitchFamily="34" charset="0"/>
                <a:hlinkClick r:id="rId3"/>
              </a:rPr>
              <a:t>elections@sstaffs.gov.uk</a:t>
            </a:r>
            <a:r>
              <a:rPr lang="en-GB" sz="6600" dirty="0">
                <a:latin typeface="Arial" panose="020B0604020202020204" pitchFamily="34" charset="0"/>
                <a:cs typeface="Arial" panose="020B0604020202020204" pitchFamily="34" charset="0"/>
              </a:rPr>
              <a:t> </a:t>
            </a:r>
          </a:p>
          <a:p>
            <a:r>
              <a:rPr lang="en-GB" sz="6600" dirty="0">
                <a:latin typeface="Arial" panose="020B0604020202020204" pitchFamily="34" charset="0"/>
                <a:cs typeface="Arial" panose="020B0604020202020204" pitchFamily="34" charset="0"/>
              </a:rPr>
              <a:t>01902 696121 </a:t>
            </a:r>
          </a:p>
        </p:txBody>
      </p:sp>
    </p:spTree>
    <p:extLst>
      <p:ext uri="{BB962C8B-B14F-4D97-AF65-F5344CB8AC3E}">
        <p14:creationId xmlns:p14="http://schemas.microsoft.com/office/powerpoint/2010/main" val="311380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29134" y="771526"/>
            <a:ext cx="8733474" cy="1238112"/>
          </a:xfrm>
        </p:spPr>
        <p:txBody>
          <a:bodyPr/>
          <a:lstStyle/>
          <a:p>
            <a:r>
              <a:rPr lang="en-US" b="1" dirty="0">
                <a:solidFill>
                  <a:srgbClr val="1F497D"/>
                </a:solidFill>
                <a:effectLst/>
                <a:latin typeface="Arial" panose="020B0604020202020204" pitchFamily="34" charset="0"/>
                <a:ea typeface="Calibri" panose="020F0502020204030204" pitchFamily="34" charset="0"/>
                <a:cs typeface="Arial" panose="020B0604020202020204" pitchFamily="34" charset="0"/>
              </a:rPr>
              <a:t>Rob Hadgett </a:t>
            </a:r>
            <a:endParaRPr lang="en-GB" dirty="0">
              <a:effectLst/>
              <a:latin typeface="Arial" panose="020B0604020202020204" pitchFamily="34" charset="0"/>
              <a:ea typeface="Calibri" panose="020F0502020204030204" pitchFamily="34" charset="0"/>
              <a:cs typeface="Arial" panose="020B0604020202020204" pitchFamily="34" charset="0"/>
            </a:endParaRPr>
          </a:p>
          <a:p>
            <a:r>
              <a:rPr lang="en-US" dirty="0">
                <a:solidFill>
                  <a:srgbClr val="1F497D"/>
                </a:solidFill>
                <a:effectLst/>
                <a:latin typeface="Arial" panose="020B0604020202020204" pitchFamily="34" charset="0"/>
                <a:ea typeface="Calibri" panose="020F0502020204030204" pitchFamily="34" charset="0"/>
                <a:cs typeface="Arial" panose="020B0604020202020204" pitchFamily="34" charset="0"/>
              </a:rPr>
              <a:t>Accredited Fraud Investigator </a:t>
            </a:r>
            <a:endParaRPr lang="en-GB" dirty="0">
              <a:effectLst/>
              <a:latin typeface="Arial" panose="020B0604020202020204" pitchFamily="34" charset="0"/>
              <a:ea typeface="Calibri" panose="020F0502020204030204" pitchFamily="34" charset="0"/>
              <a:cs typeface="Arial" panose="020B0604020202020204" pitchFamily="34" charset="0"/>
            </a:endParaRPr>
          </a:p>
          <a:p>
            <a:r>
              <a:rPr lang="en-US" dirty="0">
                <a:solidFill>
                  <a:srgbClr val="1F497D"/>
                </a:solidFill>
                <a:effectLst/>
                <a:latin typeface="Arial" panose="020B0604020202020204" pitchFamily="34" charset="0"/>
                <a:ea typeface="Calibri" panose="020F0502020204030204" pitchFamily="34" charset="0"/>
                <a:cs typeface="Arial" panose="020B0604020202020204" pitchFamily="34" charset="0"/>
              </a:rPr>
              <a:t>Election Malpractice SPOC </a:t>
            </a:r>
            <a:endParaRPr lang="en-GB" dirty="0">
              <a:effectLst/>
              <a:latin typeface="Arial" panose="020B060402020202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&amp; Financial Investigation Unit</a:t>
            </a:r>
          </a:p>
        </p:txBody>
      </p:sp>
      <p:sp>
        <p:nvSpPr>
          <p:cNvPr id="9" name="Title 91"/>
          <p:cNvSpPr txBox="1">
            <a:spLocks/>
          </p:cNvSpPr>
          <p:nvPr/>
        </p:nvSpPr>
        <p:spPr>
          <a:xfrm>
            <a:off x="929133" y="554625"/>
            <a:ext cx="10724801" cy="3672142"/>
          </a:xfrm>
          <a:prstGeom prst="rect">
            <a:avLst/>
          </a:prstGeom>
        </p:spPr>
        <p:txBody>
          <a:bodyPr>
            <a:norm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endParaRPr lang="en-US" dirty="0"/>
          </a:p>
          <a:p>
            <a:r>
              <a:rPr lang="en-US" dirty="0"/>
              <a:t>	</a:t>
            </a:r>
          </a:p>
          <a:p>
            <a:endParaRPr lang="en-US" dirty="0"/>
          </a:p>
        </p:txBody>
      </p:sp>
    </p:spTree>
    <p:extLst>
      <p:ext uri="{BB962C8B-B14F-4D97-AF65-F5344CB8AC3E}">
        <p14:creationId xmlns:p14="http://schemas.microsoft.com/office/powerpoint/2010/main" val="1962083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5239" y="1345647"/>
            <a:ext cx="10515600" cy="870560"/>
          </a:xfrm>
        </p:spPr>
        <p:txBody>
          <a:bodyPr/>
          <a:lstStyle/>
          <a:p>
            <a:r>
              <a:rPr lang="en-GB" dirty="0">
                <a:latin typeface="Arial" panose="020B0604020202020204" pitchFamily="34" charset="0"/>
                <a:cs typeface="Arial" panose="020B0604020202020204" pitchFamily="34" charset="0"/>
              </a:rPr>
              <a:t>Introduction</a:t>
            </a:r>
          </a:p>
        </p:txBody>
      </p:sp>
      <p:sp>
        <p:nvSpPr>
          <p:cNvPr id="5" name="Subtitle 4"/>
          <p:cNvSpPr>
            <a:spLocks noGrp="1"/>
          </p:cNvSpPr>
          <p:nvPr>
            <p:ph type="subTitle" idx="1"/>
          </p:nvPr>
        </p:nvSpPr>
        <p:spPr>
          <a:xfrm>
            <a:off x="838200" y="2180492"/>
            <a:ext cx="10515600" cy="3348438"/>
          </a:xfrm>
        </p:spPr>
        <p:txBody>
          <a:bodyPr/>
          <a:lstStyle/>
          <a:p>
            <a:endParaRPr lang="en-GB" sz="28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Matt Powis</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Elections and Executive Support Manager</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25" y="4924425"/>
            <a:ext cx="12858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450319" cy="8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19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latin typeface="Arial" panose="020B0604020202020204" pitchFamily="34" charset="0"/>
                <a:cs typeface="Arial" panose="020B0604020202020204" pitchFamily="34" charset="0"/>
              </a:rPr>
              <a:t>Summary of what has been contested</a:t>
            </a:r>
          </a:p>
        </p:txBody>
      </p:sp>
      <p:sp>
        <p:nvSpPr>
          <p:cNvPr id="5" name="Subtitle 4"/>
          <p:cNvSpPr>
            <a:spLocks noGrp="1"/>
          </p:cNvSpPr>
          <p:nvPr>
            <p:ph type="subTitle" idx="1"/>
          </p:nvPr>
        </p:nvSpPr>
        <p:spPr/>
        <p:txBody>
          <a:bodyPr/>
          <a:lstStyle/>
          <a:p>
            <a:pPr algn="l"/>
            <a:r>
              <a:rPr lang="en-GB" b="1" dirty="0">
                <a:latin typeface="Arial" panose="020B0604020202020204" pitchFamily="34" charset="0"/>
                <a:cs typeface="Arial" panose="020B0604020202020204" pitchFamily="34" charset="0"/>
              </a:rPr>
              <a:t>District: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All 20 areas are contested.</a:t>
            </a:r>
          </a:p>
          <a:p>
            <a:pPr algn="l"/>
            <a:endParaRPr lang="en-GB" b="1" dirty="0">
              <a:highlight>
                <a:srgbClr val="FFFF00"/>
              </a:highlight>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Parish:</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7 ward areas are contested Codsall North, Codsall South, Featherstone Ward, Great Wyrley North, Perton Lakeside, Wombourne North and Wombourne South.</a:t>
            </a:r>
          </a:p>
          <a:p>
            <a:pPr algn="l"/>
            <a:endParaRPr lang="en-GB" dirty="0">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25" y="4924425"/>
            <a:ext cx="12858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450319" cy="8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78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latin typeface="Arial" panose="020B0604020202020204" pitchFamily="34" charset="0"/>
                <a:cs typeface="Arial" panose="020B0604020202020204" pitchFamily="34" charset="0"/>
              </a:rPr>
              <a:t>So what happens after nominations close </a:t>
            </a:r>
          </a:p>
        </p:txBody>
      </p:sp>
      <p:sp>
        <p:nvSpPr>
          <p:cNvPr id="5" name="Subtitle 4"/>
          <p:cNvSpPr>
            <a:spLocks noGrp="1"/>
          </p:cNvSpPr>
          <p:nvPr>
            <p:ph type="subTitle" idx="1"/>
          </p:nvPr>
        </p:nvSpPr>
        <p:spPr>
          <a:xfrm>
            <a:off x="880731" y="2361246"/>
            <a:ext cx="10515600" cy="4091354"/>
          </a:xfrm>
        </p:spPr>
        <p:txBody>
          <a:bodyPr/>
          <a:lstStyle/>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Statement of Persons Nominated Notices, Uncontested Notices &amp; Notice of Elections Agents.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Absent Voting – 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batch sent out around 14</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April (1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Class), 2</a:t>
            </a:r>
            <a:r>
              <a:rPr lang="en-GB" baseline="30000" dirty="0">
                <a:latin typeface="Arial" panose="020B0604020202020204" pitchFamily="34" charset="0"/>
                <a:cs typeface="Arial" panose="020B0604020202020204" pitchFamily="34" charset="0"/>
              </a:rPr>
              <a:t>nd</a:t>
            </a:r>
            <a:r>
              <a:rPr lang="en-GB" dirty="0">
                <a:latin typeface="Arial" panose="020B0604020202020204" pitchFamily="34" charset="0"/>
                <a:cs typeface="Arial" panose="020B0604020202020204" pitchFamily="34" charset="0"/>
              </a:rPr>
              <a:t> batch sent out around the 21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April.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Training.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Polling Station paperwork.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Verification and Count paperwork. </a:t>
            </a:r>
          </a:p>
          <a:p>
            <a:endParaRPr lang="en-GB" dirty="0">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25" y="4924425"/>
            <a:ext cx="12858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450319" cy="8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84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679426"/>
            <a:ext cx="10515600" cy="870560"/>
          </a:xfrm>
        </p:spPr>
        <p:txBody>
          <a:bodyPr/>
          <a:lstStyle/>
          <a:p>
            <a:r>
              <a:rPr lang="en-GB" dirty="0">
                <a:latin typeface="Arial" panose="020B0604020202020204" pitchFamily="34" charset="0"/>
                <a:cs typeface="Arial" panose="020B0604020202020204" pitchFamily="34" charset="0"/>
              </a:rPr>
              <a:t>Timetable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25" y="4924425"/>
            <a:ext cx="12858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450319" cy="8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1466704283"/>
              </p:ext>
            </p:extLst>
          </p:nvPr>
        </p:nvGraphicFramePr>
        <p:xfrm>
          <a:off x="1071008" y="1568402"/>
          <a:ext cx="9835117" cy="4650471"/>
        </p:xfrm>
        <a:graphic>
          <a:graphicData uri="http://schemas.openxmlformats.org/drawingml/2006/table">
            <a:tbl>
              <a:tblPr bandRow="1">
                <a:tableStyleId>{F5AB1C69-6EDB-4FF4-983F-18BD219EF322}</a:tableStyleId>
              </a:tblPr>
              <a:tblGrid>
                <a:gridCol w="6530696">
                  <a:extLst>
                    <a:ext uri="{9D8B030D-6E8A-4147-A177-3AD203B41FA5}">
                      <a16:colId xmlns:a16="http://schemas.microsoft.com/office/drawing/2014/main" val="20000"/>
                    </a:ext>
                  </a:extLst>
                </a:gridCol>
                <a:gridCol w="3304421">
                  <a:extLst>
                    <a:ext uri="{9D8B030D-6E8A-4147-A177-3AD203B41FA5}">
                      <a16:colId xmlns:a16="http://schemas.microsoft.com/office/drawing/2014/main" val="20001"/>
                    </a:ext>
                  </a:extLst>
                </a:gridCol>
              </a:tblGrid>
              <a:tr h="323045">
                <a:tc>
                  <a:txBody>
                    <a:bodyPr/>
                    <a:lstStyle/>
                    <a:p>
                      <a:r>
                        <a:rPr lang="en-GB" sz="1600" kern="1200" dirty="0">
                          <a:solidFill>
                            <a:schemeClr val="dk1"/>
                          </a:solidFill>
                          <a:effectLst/>
                          <a:latin typeface="+mn-lt"/>
                          <a:ea typeface="+mn-ea"/>
                          <a:cs typeface="+mn-cs"/>
                        </a:rPr>
                        <a:t>Last Date for Registration</a:t>
                      </a:r>
                      <a:endParaRPr lang="en-GB" sz="1600" dirty="0">
                        <a:latin typeface="+mn-lt"/>
                      </a:endParaRPr>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lumMod val="50000"/>
                            </a:schemeClr>
                          </a:solidFill>
                          <a:effectLst/>
                          <a:latin typeface="+mn-lt"/>
                        </a:rPr>
                        <a:t>Midnight – 17 April 2023</a:t>
                      </a:r>
                    </a:p>
                  </a:txBody>
                  <a:tcPr/>
                </a:tc>
                <a:extLst>
                  <a:ext uri="{0D108BD9-81ED-4DB2-BD59-A6C34878D82A}">
                    <a16:rowId xmlns:a16="http://schemas.microsoft.com/office/drawing/2014/main" val="10000"/>
                  </a:ext>
                </a:extLst>
              </a:tr>
              <a:tr h="323045">
                <a:tc>
                  <a:txBody>
                    <a:bodyPr/>
                    <a:lstStyle/>
                    <a:p>
                      <a:r>
                        <a:rPr lang="en-GB" sz="1600" kern="1200" dirty="0">
                          <a:solidFill>
                            <a:schemeClr val="dk1"/>
                          </a:solidFill>
                          <a:effectLst/>
                          <a:latin typeface="+mn-lt"/>
                          <a:ea typeface="+mn-ea"/>
                          <a:cs typeface="+mn-cs"/>
                        </a:rPr>
                        <a:t>Receipt of Postal Vote Applications</a:t>
                      </a:r>
                      <a:endParaRPr lang="en-GB" sz="1600" dirty="0">
                        <a:latin typeface="+mn-lt"/>
                      </a:endParaRPr>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lumMod val="50000"/>
                            </a:schemeClr>
                          </a:solidFill>
                          <a:effectLst/>
                          <a:latin typeface="+mn-lt"/>
                        </a:rPr>
                        <a:t>5pm –  18 April 2023</a:t>
                      </a:r>
                    </a:p>
                  </a:txBody>
                  <a:tcPr/>
                </a:tc>
                <a:extLst>
                  <a:ext uri="{0D108BD9-81ED-4DB2-BD59-A6C34878D82A}">
                    <a16:rowId xmlns:a16="http://schemas.microsoft.com/office/drawing/2014/main" val="10001"/>
                  </a:ext>
                </a:extLst>
              </a:tr>
              <a:tr h="323045">
                <a:tc>
                  <a:txBody>
                    <a:bodyPr/>
                    <a:lstStyle/>
                    <a:p>
                      <a:r>
                        <a:rPr lang="en-GB" sz="1600" kern="1200" dirty="0">
                          <a:solidFill>
                            <a:schemeClr val="dk1"/>
                          </a:solidFill>
                          <a:effectLst/>
                          <a:latin typeface="+mn-lt"/>
                          <a:ea typeface="+mn-ea"/>
                          <a:cs typeface="+mn-cs"/>
                        </a:rPr>
                        <a:t>Publication of Notice of Poll</a:t>
                      </a:r>
                      <a:endParaRPr lang="en-GB" sz="1600" dirty="0">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dirty="0">
                          <a:ln>
                            <a:noFill/>
                          </a:ln>
                          <a:solidFill>
                            <a:schemeClr val="tx1">
                              <a:lumMod val="50000"/>
                            </a:schemeClr>
                          </a:solidFill>
                          <a:effectLst/>
                          <a:latin typeface="+mn-lt"/>
                        </a:rPr>
                        <a:t>25 April 2023</a:t>
                      </a:r>
                    </a:p>
                  </a:txBody>
                  <a:tcPr/>
                </a:tc>
                <a:extLst>
                  <a:ext uri="{0D108BD9-81ED-4DB2-BD59-A6C34878D82A}">
                    <a16:rowId xmlns:a16="http://schemas.microsoft.com/office/drawing/2014/main" val="10002"/>
                  </a:ext>
                </a:extLst>
              </a:tr>
              <a:tr h="323045">
                <a:tc>
                  <a:txBody>
                    <a:bodyPr/>
                    <a:lstStyle/>
                    <a:p>
                      <a:r>
                        <a:rPr lang="en-GB" sz="1600" kern="1200" dirty="0">
                          <a:solidFill>
                            <a:schemeClr val="dk1"/>
                          </a:solidFill>
                          <a:effectLst/>
                          <a:latin typeface="+mn-lt"/>
                          <a:ea typeface="+mn-ea"/>
                          <a:cs typeface="+mn-cs"/>
                        </a:rPr>
                        <a:t>Receipt of Proxy Vote Applications</a:t>
                      </a:r>
                      <a:endParaRPr lang="en-GB" sz="1600" dirty="0">
                        <a:latin typeface="+mn-lt"/>
                      </a:endParaRPr>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lumMod val="50000"/>
                            </a:schemeClr>
                          </a:solidFill>
                          <a:effectLst/>
                          <a:latin typeface="+mn-lt"/>
                        </a:rPr>
                        <a:t>5pm –  25 April 2023</a:t>
                      </a:r>
                    </a:p>
                  </a:txBody>
                  <a:tcPr/>
                </a:tc>
                <a:extLst>
                  <a:ext uri="{0D108BD9-81ED-4DB2-BD59-A6C34878D82A}">
                    <a16:rowId xmlns:a16="http://schemas.microsoft.com/office/drawing/2014/main" val="10003"/>
                  </a:ext>
                </a:extLst>
              </a:tr>
              <a:tr h="323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dirty="0">
                          <a:ln>
                            <a:noFill/>
                          </a:ln>
                          <a:solidFill>
                            <a:schemeClr val="tx1">
                              <a:lumMod val="50000"/>
                            </a:schemeClr>
                          </a:solidFill>
                          <a:effectLst/>
                          <a:latin typeface="+mn-lt"/>
                        </a:rPr>
                        <a:t>Deadline for applications for a Voter Authority Certificate or Anonymous Elector’s Document</a:t>
                      </a:r>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lumMod val="50000"/>
                            </a:schemeClr>
                          </a:solidFill>
                          <a:effectLst/>
                          <a:latin typeface="+mn-lt"/>
                        </a:rPr>
                        <a:t>5pm – 25 April 2023</a:t>
                      </a:r>
                    </a:p>
                  </a:txBody>
                  <a:tcPr/>
                </a:tc>
                <a:extLst>
                  <a:ext uri="{0D108BD9-81ED-4DB2-BD59-A6C34878D82A}">
                    <a16:rowId xmlns:a16="http://schemas.microsoft.com/office/drawing/2014/main" val="690956777"/>
                  </a:ext>
                </a:extLst>
              </a:tr>
              <a:tr h="383271">
                <a:tc>
                  <a:txBody>
                    <a:bodyPr/>
                    <a:lstStyle/>
                    <a:p>
                      <a:r>
                        <a:rPr lang="en-GB" sz="1600" dirty="0">
                          <a:solidFill>
                            <a:srgbClr val="FF0000"/>
                          </a:solidFill>
                          <a:latin typeface="+mn-lt"/>
                        </a:rPr>
                        <a:t>Deadline Appointment of Verification and guests and Postal Voting</a:t>
                      </a:r>
                      <a:r>
                        <a:rPr lang="en-GB" sz="1600" baseline="0" dirty="0">
                          <a:solidFill>
                            <a:srgbClr val="FF0000"/>
                          </a:solidFill>
                          <a:latin typeface="+mn-lt"/>
                        </a:rPr>
                        <a:t> Agents</a:t>
                      </a:r>
                      <a:endParaRPr lang="en-GB" sz="1600" dirty="0">
                        <a:solidFill>
                          <a:srgbClr val="FF0000"/>
                        </a:solidFill>
                        <a:latin typeface="+mn-lt"/>
                      </a:endParaRPr>
                    </a:p>
                  </a:txBody>
                  <a:tcPr/>
                </a:tc>
                <a:tc>
                  <a:txBody>
                    <a:bodyPr/>
                    <a:lstStyle/>
                    <a:p>
                      <a:pPr algn="r"/>
                      <a:r>
                        <a:rPr lang="en-GB" sz="1600" dirty="0">
                          <a:latin typeface="+mn-lt"/>
                        </a:rPr>
                        <a:t>26 April 2023</a:t>
                      </a:r>
                    </a:p>
                  </a:txBody>
                  <a:tcPr/>
                </a:tc>
                <a:extLst>
                  <a:ext uri="{0D108BD9-81ED-4DB2-BD59-A6C34878D82A}">
                    <a16:rowId xmlns:a16="http://schemas.microsoft.com/office/drawing/2014/main" val="10004"/>
                  </a:ext>
                </a:extLst>
              </a:tr>
              <a:tr h="323045">
                <a:tc>
                  <a:txBody>
                    <a:bodyPr/>
                    <a:lstStyle/>
                    <a:p>
                      <a:r>
                        <a:rPr lang="en-GB" sz="1600" kern="1200" dirty="0">
                          <a:solidFill>
                            <a:srgbClr val="FF0000"/>
                          </a:solidFill>
                          <a:effectLst/>
                          <a:latin typeface="+mn-lt"/>
                          <a:ea typeface="+mn-ea"/>
                          <a:cs typeface="+mn-cs"/>
                        </a:rPr>
                        <a:t>Appointment of Poll and Count Agents</a:t>
                      </a:r>
                      <a:endParaRPr lang="en-GB" sz="1600" dirty="0">
                        <a:solidFill>
                          <a:srgbClr val="FF0000"/>
                        </a:solidFill>
                        <a:latin typeface="+mn-lt"/>
                      </a:endParaRPr>
                    </a:p>
                  </a:txBody>
                  <a:tcPr/>
                </a:tc>
                <a:tc>
                  <a:txBody>
                    <a:bodyPr/>
                    <a:lstStyle/>
                    <a:p>
                      <a:pPr algn="r"/>
                      <a:r>
                        <a:rPr lang="en-GB" sz="1600" dirty="0">
                          <a:latin typeface="+mn-lt"/>
                        </a:rPr>
                        <a:t>26 April 2023</a:t>
                      </a:r>
                    </a:p>
                  </a:txBody>
                  <a:tcPr/>
                </a:tc>
                <a:extLst>
                  <a:ext uri="{0D108BD9-81ED-4DB2-BD59-A6C34878D82A}">
                    <a16:rowId xmlns:a16="http://schemas.microsoft.com/office/drawing/2014/main" val="10005"/>
                  </a:ext>
                </a:extLst>
              </a:tr>
              <a:tr h="323045">
                <a:tc>
                  <a:txBody>
                    <a:bodyPr/>
                    <a:lstStyle/>
                    <a:p>
                      <a:r>
                        <a:rPr lang="en-GB" sz="1600" kern="1200" dirty="0">
                          <a:solidFill>
                            <a:schemeClr val="dk1"/>
                          </a:solidFill>
                          <a:effectLst/>
                          <a:latin typeface="+mn-lt"/>
                          <a:ea typeface="+mn-ea"/>
                          <a:cs typeface="+mn-cs"/>
                        </a:rPr>
                        <a:t>First Day to Issue Replacement Lost Postal Ballot Papers</a:t>
                      </a:r>
                      <a:endParaRPr lang="en-GB" sz="1600" dirty="0">
                        <a:latin typeface="+mn-lt"/>
                      </a:endParaRPr>
                    </a:p>
                  </a:txBody>
                  <a:tcPr/>
                </a:tc>
                <a:tc>
                  <a:txBody>
                    <a:bodyPr/>
                    <a:lstStyle/>
                    <a:p>
                      <a:pPr algn="r"/>
                      <a:r>
                        <a:rPr lang="en-GB" sz="1600" kern="1200" dirty="0">
                          <a:solidFill>
                            <a:schemeClr val="dk1"/>
                          </a:solidFill>
                          <a:effectLst/>
                          <a:latin typeface="+mn-lt"/>
                          <a:ea typeface="+mn-ea"/>
                          <a:cs typeface="+mn-cs"/>
                        </a:rPr>
                        <a:t>27/04/2023</a:t>
                      </a:r>
                      <a:endParaRPr lang="en-GB" sz="1600" dirty="0">
                        <a:latin typeface="+mn-lt"/>
                      </a:endParaRPr>
                    </a:p>
                  </a:txBody>
                  <a:tcPr/>
                </a:tc>
                <a:extLst>
                  <a:ext uri="{0D108BD9-81ED-4DB2-BD59-A6C34878D82A}">
                    <a16:rowId xmlns:a16="http://schemas.microsoft.com/office/drawing/2014/main" val="10006"/>
                  </a:ext>
                </a:extLst>
              </a:tr>
              <a:tr h="323045">
                <a:tc>
                  <a:txBody>
                    <a:bodyPr/>
                    <a:lstStyle/>
                    <a:p>
                      <a:r>
                        <a:rPr lang="en-GB" sz="1600" kern="1200" dirty="0">
                          <a:solidFill>
                            <a:schemeClr val="dk1"/>
                          </a:solidFill>
                          <a:effectLst/>
                          <a:latin typeface="+mn-lt"/>
                          <a:ea typeface="+mn-ea"/>
                          <a:cs typeface="+mn-cs"/>
                        </a:rPr>
                        <a:t>Receipt of Emergency Proxy Vote Applications</a:t>
                      </a:r>
                      <a:endParaRPr lang="en-GB" sz="1600" dirty="0">
                        <a:latin typeface="+mn-lt"/>
                      </a:endParaRPr>
                    </a:p>
                  </a:txBody>
                  <a:tcPr/>
                </a:tc>
                <a:tc>
                  <a:txBody>
                    <a:bodyPr/>
                    <a:lstStyle/>
                    <a:p>
                      <a:pPr algn="r"/>
                      <a:r>
                        <a:rPr lang="en-GB" sz="1600" kern="1200" dirty="0">
                          <a:solidFill>
                            <a:schemeClr val="dk1"/>
                          </a:solidFill>
                          <a:effectLst/>
                          <a:latin typeface="+mn-lt"/>
                          <a:ea typeface="+mn-ea"/>
                          <a:cs typeface="+mn-cs"/>
                        </a:rPr>
                        <a:t>5:00 pm 04 May 2023</a:t>
                      </a:r>
                      <a:endParaRPr lang="en-GB" sz="1600" dirty="0">
                        <a:latin typeface="+mn-lt"/>
                      </a:endParaRPr>
                    </a:p>
                  </a:txBody>
                  <a:tcPr/>
                </a:tc>
                <a:extLst>
                  <a:ext uri="{0D108BD9-81ED-4DB2-BD59-A6C34878D82A}">
                    <a16:rowId xmlns:a16="http://schemas.microsoft.com/office/drawing/2014/main" val="10007"/>
                  </a:ext>
                </a:extLst>
              </a:tr>
              <a:tr h="323045">
                <a:tc>
                  <a:txBody>
                    <a:bodyPr/>
                    <a:lstStyle/>
                    <a:p>
                      <a:r>
                        <a:rPr lang="en-GB" sz="1600" kern="1200" dirty="0">
                          <a:solidFill>
                            <a:schemeClr val="dk1"/>
                          </a:solidFill>
                          <a:effectLst/>
                          <a:latin typeface="+mn-lt"/>
                          <a:ea typeface="+mn-ea"/>
                          <a:cs typeface="+mn-cs"/>
                        </a:rPr>
                        <a:t>Last Day to Issue Replacement Spoilt or Lost Postal Ballot Papers</a:t>
                      </a:r>
                      <a:endParaRPr lang="en-GB" sz="1600" dirty="0">
                        <a:latin typeface="+mn-lt"/>
                      </a:endParaRPr>
                    </a:p>
                  </a:txBody>
                  <a:tcPr/>
                </a:tc>
                <a:tc>
                  <a:txBody>
                    <a:bodyPr/>
                    <a:lstStyle/>
                    <a:p>
                      <a:pPr algn="r"/>
                      <a:r>
                        <a:rPr lang="en-GB" sz="1600" kern="1200" dirty="0">
                          <a:solidFill>
                            <a:schemeClr val="dk1"/>
                          </a:solidFill>
                          <a:effectLst/>
                          <a:latin typeface="+mn-lt"/>
                          <a:ea typeface="+mn-ea"/>
                          <a:cs typeface="+mn-cs"/>
                        </a:rPr>
                        <a:t>5:00 pm 04 May 2023</a:t>
                      </a:r>
                      <a:endParaRPr lang="en-GB" sz="1600" dirty="0">
                        <a:latin typeface="+mn-lt"/>
                      </a:endParaRPr>
                    </a:p>
                  </a:txBody>
                  <a:tcPr/>
                </a:tc>
                <a:extLst>
                  <a:ext uri="{0D108BD9-81ED-4DB2-BD59-A6C34878D82A}">
                    <a16:rowId xmlns:a16="http://schemas.microsoft.com/office/drawing/2014/main" val="10008"/>
                  </a:ext>
                </a:extLst>
              </a:tr>
              <a:tr h="323045">
                <a:tc>
                  <a:txBody>
                    <a:bodyPr/>
                    <a:lstStyle/>
                    <a:p>
                      <a:r>
                        <a:rPr lang="en-GB" sz="1600" kern="1200" dirty="0">
                          <a:solidFill>
                            <a:schemeClr val="dk1"/>
                          </a:solidFill>
                          <a:effectLst/>
                          <a:latin typeface="+mn-lt"/>
                          <a:ea typeface="+mn-ea"/>
                          <a:cs typeface="+mn-cs"/>
                        </a:rPr>
                        <a:t>Day of Poll</a:t>
                      </a:r>
                      <a:endParaRPr lang="en-GB" sz="1600" dirty="0">
                        <a:latin typeface="+mn-lt"/>
                      </a:endParaRPr>
                    </a:p>
                  </a:txBody>
                  <a:tcPr/>
                </a:tc>
                <a:tc>
                  <a:txBody>
                    <a:bodyPr/>
                    <a:lstStyle/>
                    <a:p>
                      <a:pPr algn="r"/>
                      <a:r>
                        <a:rPr lang="en-GB" sz="1600" kern="1200" dirty="0">
                          <a:solidFill>
                            <a:schemeClr val="dk1"/>
                          </a:solidFill>
                          <a:effectLst/>
                          <a:latin typeface="+mn-lt"/>
                          <a:ea typeface="+mn-ea"/>
                          <a:cs typeface="+mn-cs"/>
                        </a:rPr>
                        <a:t>7:00 am to 10:00 pm 04 May 2023</a:t>
                      </a:r>
                      <a:endParaRPr lang="en-GB" sz="1600" dirty="0">
                        <a:latin typeface="+mn-lt"/>
                      </a:endParaRPr>
                    </a:p>
                  </a:txBody>
                  <a:tcPr/>
                </a:tc>
                <a:extLst>
                  <a:ext uri="{0D108BD9-81ED-4DB2-BD59-A6C34878D82A}">
                    <a16:rowId xmlns:a16="http://schemas.microsoft.com/office/drawing/2014/main" val="10009"/>
                  </a:ext>
                </a:extLst>
              </a:tr>
              <a:tr h="323045">
                <a:tc>
                  <a:txBody>
                    <a:bodyPr/>
                    <a:lstStyle/>
                    <a:p>
                      <a:r>
                        <a:rPr lang="en-GB" sz="1600" kern="1200" dirty="0">
                          <a:solidFill>
                            <a:srgbClr val="FF0000"/>
                          </a:solidFill>
                          <a:effectLst/>
                          <a:latin typeface="+mn-lt"/>
                          <a:ea typeface="+mn-ea"/>
                          <a:cs typeface="+mn-cs"/>
                        </a:rPr>
                        <a:t>Return of Election Expenses – Parish</a:t>
                      </a:r>
                      <a:endParaRPr lang="en-GB" sz="1600" dirty="0">
                        <a:solidFill>
                          <a:srgbClr val="FF0000"/>
                        </a:solidFill>
                        <a:latin typeface="+mn-lt"/>
                      </a:endParaRPr>
                    </a:p>
                  </a:txBody>
                  <a:tcPr/>
                </a:tc>
                <a:tc>
                  <a:txBody>
                    <a:bodyPr/>
                    <a:lstStyle/>
                    <a:p>
                      <a:pPr algn="r"/>
                      <a:r>
                        <a:rPr lang="en-GB" sz="1600" dirty="0">
                          <a:latin typeface="+mn-lt"/>
                        </a:rPr>
                        <a:t>1 June 2023</a:t>
                      </a:r>
                    </a:p>
                  </a:txBody>
                  <a:tcPr/>
                </a:tc>
                <a:extLst>
                  <a:ext uri="{0D108BD9-81ED-4DB2-BD59-A6C34878D82A}">
                    <a16:rowId xmlns:a16="http://schemas.microsoft.com/office/drawing/2014/main" val="10010"/>
                  </a:ext>
                </a:extLst>
              </a:tr>
              <a:tr h="323045">
                <a:tc>
                  <a:txBody>
                    <a:bodyPr/>
                    <a:lstStyle/>
                    <a:p>
                      <a:r>
                        <a:rPr lang="en-GB" sz="1600" kern="1200" dirty="0">
                          <a:solidFill>
                            <a:srgbClr val="FF0000"/>
                          </a:solidFill>
                          <a:effectLst/>
                          <a:latin typeface="+mn-lt"/>
                          <a:ea typeface="+mn-ea"/>
                          <a:cs typeface="+mn-cs"/>
                        </a:rPr>
                        <a:t>Return of Election Expenses – District </a:t>
                      </a:r>
                      <a:endParaRPr lang="en-GB" sz="1600" dirty="0">
                        <a:solidFill>
                          <a:srgbClr val="FF0000"/>
                        </a:solidFill>
                        <a:latin typeface="+mn-lt"/>
                      </a:endParaRPr>
                    </a:p>
                  </a:txBody>
                  <a:tcPr/>
                </a:tc>
                <a:tc>
                  <a:txBody>
                    <a:bodyPr/>
                    <a:lstStyle/>
                    <a:p>
                      <a:pPr algn="r"/>
                      <a:r>
                        <a:rPr lang="en-GB" sz="1600" kern="1200" dirty="0">
                          <a:solidFill>
                            <a:schemeClr val="dk1"/>
                          </a:solidFill>
                          <a:effectLst/>
                          <a:latin typeface="+mn-lt"/>
                          <a:ea typeface="+mn-ea"/>
                          <a:cs typeface="+mn-cs"/>
                        </a:rPr>
                        <a:t>9 June2023</a:t>
                      </a:r>
                      <a:endParaRPr lang="en-GB" sz="1600" dirty="0">
                        <a:latin typeface="+mn-lt"/>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76684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latin typeface="+mn-lt"/>
              </a:rPr>
              <a:t>Postal Voting</a:t>
            </a:r>
          </a:p>
        </p:txBody>
      </p:sp>
      <p:sp>
        <p:nvSpPr>
          <p:cNvPr id="5" name="Subtitle 4"/>
          <p:cNvSpPr>
            <a:spLocks noGrp="1"/>
          </p:cNvSpPr>
          <p:nvPr>
            <p:ph type="subTitle" idx="1"/>
          </p:nvPr>
        </p:nvSpPr>
        <p:spPr/>
        <p:txBody>
          <a:bodyPr/>
          <a:lstStyle/>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Opening process.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Opening session – Thursday 27 April – 10:00 – 16:00.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Opening times update on our website.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Last session – Thursday 4 May – 20:00 – finish.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Postal Voting Agents. </a:t>
            </a:r>
          </a:p>
          <a:p>
            <a:endParaRPr lang="en-GB" dirty="0">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25" y="4924425"/>
            <a:ext cx="12858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450319" cy="8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84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latin typeface="+mn-lt"/>
              </a:rPr>
              <a:t>Polling Day</a:t>
            </a:r>
          </a:p>
        </p:txBody>
      </p:sp>
      <p:sp>
        <p:nvSpPr>
          <p:cNvPr id="5" name="Subtitle 4"/>
          <p:cNvSpPr>
            <a:spLocks noGrp="1"/>
          </p:cNvSpPr>
          <p:nvPr>
            <p:ph type="subTitle" idx="1"/>
          </p:nvPr>
        </p:nvSpPr>
        <p:spPr>
          <a:xfrm>
            <a:off x="1033462" y="2361245"/>
            <a:ext cx="10515600" cy="2146959"/>
          </a:xfrm>
        </p:spPr>
        <p:txBody>
          <a:bodyPr/>
          <a:lstStyle/>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List of polling stations.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PSI’s.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Contact Centre helpline – 01902 696121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Elections Office. </a:t>
            </a:r>
          </a:p>
          <a:p>
            <a:endParaRPr lang="en-GB" dirty="0">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25" y="4924425"/>
            <a:ext cx="12858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450319" cy="8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84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latin typeface="+mn-lt"/>
              </a:rPr>
              <a:t>Verification</a:t>
            </a:r>
          </a:p>
        </p:txBody>
      </p:sp>
      <p:sp>
        <p:nvSpPr>
          <p:cNvPr id="5" name="Subtitle 4"/>
          <p:cNvSpPr>
            <a:spLocks noGrp="1"/>
          </p:cNvSpPr>
          <p:nvPr>
            <p:ph type="subTitle" idx="1"/>
          </p:nvPr>
        </p:nvSpPr>
        <p:spPr>
          <a:xfrm>
            <a:off x="838200" y="2403776"/>
            <a:ext cx="10515600" cy="4091354"/>
          </a:xfrm>
        </p:spPr>
        <p:txBody>
          <a:bodyPr/>
          <a:lstStyle/>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Perton Civic Centre, Church Road, Perton Wolverhampton WV6 7PD</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5</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May, commences at 8.30a.m – finish.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Candidates and Agents can arrive from 8.00am and wait in the designated Candidate and Agent room. </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Verification Process.</a:t>
            </a:r>
          </a:p>
          <a:p>
            <a:pPr marL="342900"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Verification Statements and turn out. </a:t>
            </a:r>
          </a:p>
          <a:p>
            <a:pPr algn="l"/>
            <a:endParaRPr lang="en-GB" dirty="0">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25" y="4924425"/>
            <a:ext cx="12858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450319" cy="8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84767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SSC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C Powerpoint Final 01" id="{7AB29CE1-46E1-4A4E-AEA2-963B8B9EF1BC}" vid="{6C0F7CDB-B4CB-0A47-A7FF-3C01303292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3286</TotalTime>
  <Words>2305</Words>
  <Application>Microsoft Office PowerPoint</Application>
  <PresentationFormat>Widescreen</PresentationFormat>
  <Paragraphs>254</Paragraphs>
  <Slides>14</Slides>
  <Notes>14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5" baseType="lpstr">
      <vt:lpstr>Arial</vt:lpstr>
      <vt:lpstr>Calibri</vt:lpstr>
      <vt:lpstr>Calibri Light</vt:lpstr>
      <vt:lpstr>Century Gothic</vt:lpstr>
      <vt:lpstr>Neris Black</vt:lpstr>
      <vt:lpstr>Neris Light</vt:lpstr>
      <vt:lpstr>Verdana</vt:lpstr>
      <vt:lpstr>Wingdings 3</vt:lpstr>
      <vt:lpstr>Wisp</vt:lpstr>
      <vt:lpstr>SSC Theme</vt:lpstr>
      <vt:lpstr>Acrobat Document</vt:lpstr>
      <vt:lpstr>Combined Local Elections - 4 May 2023  Candidates and Agents Briefing </vt:lpstr>
      <vt:lpstr>PowerPoint Presentation</vt:lpstr>
      <vt:lpstr>Introduction</vt:lpstr>
      <vt:lpstr>Summary of what has been contested</vt:lpstr>
      <vt:lpstr>So what happens after nominations close </vt:lpstr>
      <vt:lpstr>Timetable</vt:lpstr>
      <vt:lpstr>Postal Voting</vt:lpstr>
      <vt:lpstr>Polling Day</vt:lpstr>
      <vt:lpstr>Verification</vt:lpstr>
      <vt:lpstr>PowerPoint Presentation</vt:lpstr>
      <vt:lpstr>The Count </vt:lpstr>
      <vt:lpstr>PowerPoint Presentation</vt:lpstr>
      <vt:lpstr>The Count – Counting Board/Grass Skirts</vt:lpstr>
      <vt:lpstr>PowerPoint Presentation</vt:lpstr>
    </vt:vector>
  </TitlesOfParts>
  <Company>Staffordshire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Reynolds 2105450</dc:creator>
  <cp:lastModifiedBy>Matt Powis</cp:lastModifiedBy>
  <cp:revision>128</cp:revision>
  <cp:lastPrinted>2019-04-10T10:35:48Z</cp:lastPrinted>
  <dcterms:created xsi:type="dcterms:W3CDTF">2019-01-02T13:38:36Z</dcterms:created>
  <dcterms:modified xsi:type="dcterms:W3CDTF">2023-04-06T17:20:25Z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0afe4-5033-444c-989d-2b4805ede9ec_Enabled">
    <vt:lpwstr>true</vt:lpwstr>
  </property>
  <property fmtid="{D5CDD505-2E9C-101B-9397-08002B2CF9AE}" pid="3" name="MSIP_Label_7080afe4-5033-444c-989d-2b4805ede9ec_SetDate">
    <vt:lpwstr>2023-03-28T09:52:03Z</vt:lpwstr>
  </property>
  <property fmtid="{D5CDD505-2E9C-101B-9397-08002B2CF9AE}" pid="4" name="MSIP_Label_7080afe4-5033-444c-989d-2b4805ede9ec_Method">
    <vt:lpwstr>Standard</vt:lpwstr>
  </property>
  <property fmtid="{D5CDD505-2E9C-101B-9397-08002B2CF9AE}" pid="5" name="MSIP_Label_7080afe4-5033-444c-989d-2b4805ede9ec_Name">
    <vt:lpwstr>Official-Internal</vt:lpwstr>
  </property>
  <property fmtid="{D5CDD505-2E9C-101B-9397-08002B2CF9AE}" pid="6" name="MSIP_Label_7080afe4-5033-444c-989d-2b4805ede9ec_SiteId">
    <vt:lpwstr>2546b590-d34e-4804-b3b2-be77e9819b56</vt:lpwstr>
  </property>
  <property fmtid="{D5CDD505-2E9C-101B-9397-08002B2CF9AE}" pid="7" name="MSIP_Label_7080afe4-5033-444c-989d-2b4805ede9ec_ActionId">
    <vt:lpwstr>86e4220b-d10b-466e-8629-78754ebf8b9e</vt:lpwstr>
  </property>
  <property fmtid="{D5CDD505-2E9C-101B-9397-08002B2CF9AE}" pid="8" name="MSIP_Label_7080afe4-5033-444c-989d-2b4805ede9ec_ContentBits">
    <vt:lpwstr>0</vt:lpwstr>
  </property>
</Properties>
</file>